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
  </p:notesMasterIdLst>
  <p:handoutMasterIdLst>
    <p:handoutMasterId r:id="rId8"/>
  </p:handoutMasterIdLst>
  <p:sldIdLst>
    <p:sldId id="256" r:id="rId6"/>
  </p:sldIdLst>
  <p:sldSz cx="30275213" cy="42803763"/>
  <p:notesSz cx="6858000" cy="9144000"/>
  <p:defaultText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373A3A"/>
    <a:srgbClr val="78A22F"/>
    <a:srgbClr val="872175"/>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26" autoAdjust="0"/>
    <p:restoredTop sz="94660"/>
  </p:normalViewPr>
  <p:slideViewPr>
    <p:cSldViewPr snapToGrid="0">
      <p:cViewPr>
        <p:scale>
          <a:sx n="40" d="100"/>
          <a:sy n="40" d="100"/>
        </p:scale>
        <p:origin x="-282" y="-6330"/>
      </p:cViewPr>
      <p:guideLst>
        <p:guide orient="horz" pos="13481"/>
        <p:guide pos="95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2EE934-69F3-5941-ADF8-9A478A38E988}" type="datetimeFigureOut">
              <a:rPr lang="en-GB"/>
              <a:pPr/>
              <a:t>17/11/2021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6ED16-3541-1041-9F96-E79E95DE9A67}" type="slidenum">
              <a:rPr/>
              <a:pPr/>
              <a:t>‹#›</a:t>
            </a:fld>
            <a:endParaRPr lang="en-US"/>
          </a:p>
        </p:txBody>
      </p:sp>
    </p:spTree>
    <p:extLst>
      <p:ext uri="{BB962C8B-B14F-4D97-AF65-F5344CB8AC3E}">
        <p14:creationId xmlns:p14="http://schemas.microsoft.com/office/powerpoint/2010/main" val="29686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4A823-6FA9-3743-9310-B3C829E3CFA1}" type="datetimeFigureOut">
              <a:rPr lang="en-GB"/>
              <a:pPr/>
              <a:t>17/11/2021</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ED9A5-F830-7F49-9B34-00E0ACAA11F8}" type="slidenum">
              <a:rPr/>
              <a:pPr/>
              <a:t>‹#›</a:t>
            </a:fld>
            <a:endParaRPr lang="en-US"/>
          </a:p>
        </p:txBody>
      </p:sp>
    </p:spTree>
    <p:extLst>
      <p:ext uri="{BB962C8B-B14F-4D97-AF65-F5344CB8AC3E}">
        <p14:creationId xmlns:p14="http://schemas.microsoft.com/office/powerpoint/2010/main" val="1492954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G logo_ pos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600" y="40771898"/>
            <a:ext cx="7379208" cy="1347216"/>
          </a:xfrm>
          <a:prstGeom prst="rect">
            <a:avLst/>
          </a:prstGeom>
          <a:noFill/>
          <a:ln>
            <a:noFill/>
          </a:ln>
        </p:spPr>
      </p:pic>
      <p:pic>
        <p:nvPicPr>
          <p:cNvPr id="4" name="Picture 3"/>
          <p:cNvPicPr>
            <a:picLocks noChangeAspect="1" noChangeArrowheads="1"/>
          </p:cNvPicPr>
          <p:nvPr/>
        </p:nvPicPr>
        <p:blipFill>
          <a:blip r:embed="rId4"/>
          <a:srcRect/>
          <a:stretch>
            <a:fillRect/>
          </a:stretch>
        </p:blipFill>
        <p:spPr bwMode="auto">
          <a:xfrm>
            <a:off x="26310601" y="5419201"/>
            <a:ext cx="2489748" cy="5080403"/>
          </a:xfrm>
          <a:prstGeom prst="rect">
            <a:avLst/>
          </a:prstGeom>
          <a:noFill/>
          <a:ln w="9525">
            <a:noFill/>
            <a:miter lim="800000"/>
            <a:headEnd/>
            <a:tailEnd/>
          </a:ln>
          <a:effectLst/>
        </p:spPr>
      </p:pic>
      <p:pic>
        <p:nvPicPr>
          <p:cNvPr id="5" name="Picture 4" descr="Rainbow.png"/>
          <p:cNvPicPr>
            <a:picLocks noChangeAspect="1"/>
          </p:cNvPicPr>
          <p:nvPr userDrawn="1"/>
        </p:nvPicPr>
        <p:blipFill rotWithShape="1">
          <a:blip r:embed="rId5">
            <a:extLst>
              <a:ext uri="{28A0092B-C50C-407E-A947-70E740481C1C}">
                <a14:useLocalDpi xmlns:a14="http://schemas.microsoft.com/office/drawing/2010/main" val="0"/>
              </a:ext>
            </a:extLst>
          </a:blip>
          <a:srcRect t="72515"/>
          <a:stretch/>
        </p:blipFill>
        <p:spPr>
          <a:xfrm>
            <a:off x="0" y="0"/>
            <a:ext cx="30275213" cy="41509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7941"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2087941" rtl="0" eaLnBrk="1" latinLnBrk="0" hangingPunct="1">
        <a:spcBef>
          <a:spcPct val="20000"/>
        </a:spcBef>
        <a:buFont typeface="Arial"/>
        <a:buChar char="•"/>
        <a:defRPr sz="14600" kern="1200">
          <a:solidFill>
            <a:schemeClr val="tx1"/>
          </a:solidFill>
          <a:latin typeface="+mn-lt"/>
          <a:ea typeface="+mn-ea"/>
          <a:cs typeface="+mn-cs"/>
        </a:defRPr>
      </a:lvl1pPr>
      <a:lvl2pPr marL="3392904" indent="-1304963" algn="l" defTabSz="2087941" rtl="0" eaLnBrk="1" latinLnBrk="0" hangingPunct="1">
        <a:spcBef>
          <a:spcPct val="20000"/>
        </a:spcBef>
        <a:buFont typeface="Arial"/>
        <a:buChar char="–"/>
        <a:defRPr sz="12800" kern="1200">
          <a:solidFill>
            <a:schemeClr val="tx1"/>
          </a:solidFill>
          <a:latin typeface="+mn-lt"/>
          <a:ea typeface="+mn-ea"/>
          <a:cs typeface="+mn-cs"/>
        </a:defRPr>
      </a:lvl2pPr>
      <a:lvl3pPr marL="5219852" indent="-1043970" algn="l" defTabSz="2087941" rtl="0" eaLnBrk="1" latinLnBrk="0" hangingPunct="1">
        <a:spcBef>
          <a:spcPct val="20000"/>
        </a:spcBef>
        <a:buFont typeface="Arial"/>
        <a:buChar char="•"/>
        <a:defRPr sz="11000" kern="1200">
          <a:solidFill>
            <a:schemeClr val="tx1"/>
          </a:solidFill>
          <a:latin typeface="+mn-lt"/>
          <a:ea typeface="+mn-ea"/>
          <a:cs typeface="+mn-cs"/>
        </a:defRPr>
      </a:lvl3pPr>
      <a:lvl4pPr marL="7307793" indent="-1043970" algn="l" defTabSz="2087941" rtl="0" eaLnBrk="1" latinLnBrk="0" hangingPunct="1">
        <a:spcBef>
          <a:spcPct val="20000"/>
        </a:spcBef>
        <a:buFont typeface="Arial"/>
        <a:buChar char="–"/>
        <a:defRPr sz="9100" kern="1200">
          <a:solidFill>
            <a:schemeClr val="tx1"/>
          </a:solidFill>
          <a:latin typeface="+mn-lt"/>
          <a:ea typeface="+mn-ea"/>
          <a:cs typeface="+mn-cs"/>
        </a:defRPr>
      </a:lvl4pPr>
      <a:lvl5pPr marL="9395734" indent="-1043970" algn="l" defTabSz="2087941" rtl="0" eaLnBrk="1" latinLnBrk="0" hangingPunct="1">
        <a:spcBef>
          <a:spcPct val="20000"/>
        </a:spcBef>
        <a:buFont typeface="Arial"/>
        <a:buChar char="»"/>
        <a:defRPr sz="9100" kern="1200">
          <a:solidFill>
            <a:schemeClr val="tx1"/>
          </a:solidFill>
          <a:latin typeface="+mn-lt"/>
          <a:ea typeface="+mn-ea"/>
          <a:cs typeface="+mn-cs"/>
        </a:defRPr>
      </a:lvl5pPr>
      <a:lvl6pPr marL="11483675" indent="-1043970" algn="l" defTabSz="2087941" rtl="0" eaLnBrk="1" latinLnBrk="0" hangingPunct="1">
        <a:spcBef>
          <a:spcPct val="20000"/>
        </a:spcBef>
        <a:buFont typeface="Arial"/>
        <a:buChar char="•"/>
        <a:defRPr sz="9100" kern="1200">
          <a:solidFill>
            <a:schemeClr val="tx1"/>
          </a:solidFill>
          <a:latin typeface="+mn-lt"/>
          <a:ea typeface="+mn-ea"/>
          <a:cs typeface="+mn-cs"/>
        </a:defRPr>
      </a:lvl6pPr>
      <a:lvl7pPr marL="13571616" indent="-1043970" algn="l" defTabSz="2087941" rtl="0" eaLnBrk="1" latinLnBrk="0" hangingPunct="1">
        <a:spcBef>
          <a:spcPct val="20000"/>
        </a:spcBef>
        <a:buFont typeface="Arial"/>
        <a:buChar char="•"/>
        <a:defRPr sz="9100" kern="1200">
          <a:solidFill>
            <a:schemeClr val="tx1"/>
          </a:solidFill>
          <a:latin typeface="+mn-lt"/>
          <a:ea typeface="+mn-ea"/>
          <a:cs typeface="+mn-cs"/>
        </a:defRPr>
      </a:lvl7pPr>
      <a:lvl8pPr marL="15659557" indent="-1043970" algn="l" defTabSz="2087941" rtl="0" eaLnBrk="1" latinLnBrk="0" hangingPunct="1">
        <a:spcBef>
          <a:spcPct val="20000"/>
        </a:spcBef>
        <a:buFont typeface="Arial"/>
        <a:buChar char="•"/>
        <a:defRPr sz="9100" kern="1200">
          <a:solidFill>
            <a:schemeClr val="tx1"/>
          </a:solidFill>
          <a:latin typeface="+mn-lt"/>
          <a:ea typeface="+mn-ea"/>
          <a:cs typeface="+mn-cs"/>
        </a:defRPr>
      </a:lvl8pPr>
      <a:lvl9pPr marL="17747498" indent="-1043970" algn="l" defTabSz="208794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10493484" y="36139241"/>
            <a:ext cx="19727898" cy="6692633"/>
          </a:xfrm>
          <a:prstGeom prst="roundRect">
            <a:avLst>
              <a:gd name="adj" fmla="val 0"/>
            </a:avLst>
          </a:prstGeom>
          <a:solidFill>
            <a:srgbClr val="373A3A"/>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30" name="Rounded Rectangle 29"/>
          <p:cNvSpPr/>
          <p:nvPr/>
        </p:nvSpPr>
        <p:spPr>
          <a:xfrm>
            <a:off x="330401" y="10596670"/>
            <a:ext cx="9956278" cy="26122591"/>
          </a:xfrm>
          <a:prstGeom prst="roundRect">
            <a:avLst>
              <a:gd name="adj" fmla="val 0"/>
            </a:avLst>
          </a:prstGeom>
          <a:solidFill>
            <a:srgbClr val="78A22F"/>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4300" dirty="0"/>
              <a:t>INTRODUCTION:</a:t>
            </a:r>
          </a:p>
          <a:p>
            <a:r>
              <a:rPr lang="en-GB" sz="4300" dirty="0"/>
              <a:t>African swine fever, which is well-established in Europe, is a devastating disease of pigs and wild boar that could have disastrous consequences for the commercial pig sector in the UK and be distressing for all pig keepers. </a:t>
            </a:r>
          </a:p>
          <a:p>
            <a:endParaRPr lang="en-GB" sz="4300" dirty="0"/>
          </a:p>
          <a:p>
            <a:r>
              <a:rPr lang="en-GB" sz="4300" dirty="0"/>
              <a:t>There is clear evidence to show that climate change is happening, with the UK seeing its nine warmest years since 2002. This rise in temperatures could result in the incursion of livestock diseases like African swine fever (ASF) as yet not seen in the UK.</a:t>
            </a:r>
          </a:p>
          <a:p>
            <a:endParaRPr lang="en-GB" sz="4300" dirty="0"/>
          </a:p>
          <a:p>
            <a:r>
              <a:rPr lang="en-GB" sz="4300" dirty="0"/>
              <a:t>While the commercial sector should have high levels of biosecurity and be aware of existing regulations, very little was known about the attitudes to biosecurity and understanding of regulations among small- scale keepers.</a:t>
            </a:r>
          </a:p>
          <a:p>
            <a:endParaRPr lang="en-GB" sz="4300" dirty="0"/>
          </a:p>
          <a:p>
            <a:r>
              <a:rPr lang="en-GB" sz="4300" dirty="0"/>
              <a:t>Small-scale keepers managing modest areas of land are generally considered outliers among the farming community.  </a:t>
            </a:r>
          </a:p>
          <a:p>
            <a:endParaRPr lang="en-GB" sz="4300" dirty="0"/>
          </a:p>
          <a:p>
            <a:r>
              <a:rPr lang="en-GB" sz="4300" dirty="0"/>
              <a:t>Their activities are seen as recreational, low impact and therefore benign. They are integral to rural communities socially and with regard to food security, supplying low input, locally produced food that is generally perceived to be healthier, more ethically produced and better for the environment. </a:t>
            </a:r>
          </a:p>
          <a:p>
            <a:endParaRPr lang="en-GB" sz="4300" dirty="0"/>
          </a:p>
          <a:p>
            <a:r>
              <a:rPr lang="en-GB" sz="4300" dirty="0"/>
              <a:t>However, the importance of small-scale keepers increases dramatically when considering the threat of livestock diseases and their approach to biosecurity. </a:t>
            </a:r>
          </a:p>
        </p:txBody>
      </p:sp>
      <p:sp>
        <p:nvSpPr>
          <p:cNvPr id="9" name="TextBox 8"/>
          <p:cNvSpPr txBox="1"/>
          <p:nvPr/>
        </p:nvSpPr>
        <p:spPr>
          <a:xfrm>
            <a:off x="1383782" y="5129501"/>
            <a:ext cx="25085692" cy="1297856"/>
          </a:xfrm>
          <a:prstGeom prst="rect">
            <a:avLst/>
          </a:prstGeom>
          <a:noFill/>
        </p:spPr>
        <p:txBody>
          <a:bodyPr wrap="square" rtlCol="0">
            <a:spAutoFit/>
          </a:bodyPr>
          <a:lstStyle/>
          <a:p>
            <a:pPr>
              <a:lnSpc>
                <a:spcPts val="10000"/>
              </a:lnSpc>
            </a:pPr>
            <a:r>
              <a:rPr lang="en-GB" sz="7200" b="1" dirty="0">
                <a:solidFill>
                  <a:srgbClr val="373A3A"/>
                </a:solidFill>
                <a:latin typeface="Calibri"/>
              </a:rPr>
              <a:t>Understanding attitudes to biosecurity in small-scale pig keepers.</a:t>
            </a:r>
            <a:endParaRPr lang="en-US" sz="7200" b="1" dirty="0">
              <a:solidFill>
                <a:srgbClr val="373A3A"/>
              </a:solidFill>
              <a:latin typeface="Calibri"/>
            </a:endParaRPr>
          </a:p>
        </p:txBody>
      </p:sp>
      <p:sp>
        <p:nvSpPr>
          <p:cNvPr id="10" name="TextBox 9"/>
          <p:cNvSpPr txBox="1"/>
          <p:nvPr/>
        </p:nvSpPr>
        <p:spPr>
          <a:xfrm>
            <a:off x="11052409" y="11247480"/>
            <a:ext cx="11752018" cy="3765005"/>
          </a:xfrm>
          <a:prstGeom prst="rect">
            <a:avLst/>
          </a:prstGeom>
          <a:noFill/>
        </p:spPr>
        <p:txBody>
          <a:bodyPr wrap="square" rtlCol="0">
            <a:spAutoFit/>
          </a:bodyPr>
          <a:lstStyle/>
          <a:p>
            <a:pPr>
              <a:lnSpc>
                <a:spcPts val="3600"/>
              </a:lnSpc>
            </a:pPr>
            <a:r>
              <a:rPr lang="en-US" sz="5200" b="1" dirty="0">
                <a:solidFill>
                  <a:srgbClr val="78A22F"/>
                </a:solidFill>
                <a:latin typeface="Calibri"/>
              </a:rPr>
              <a:t>Research Structure</a:t>
            </a:r>
          </a:p>
          <a:p>
            <a:pPr>
              <a:lnSpc>
                <a:spcPts val="3600"/>
              </a:lnSpc>
            </a:pPr>
            <a:r>
              <a:rPr lang="en-GB" sz="2800" dirty="0">
                <a:solidFill>
                  <a:srgbClr val="373A3A"/>
                </a:solidFill>
                <a:latin typeface="Calibri"/>
              </a:rPr>
              <a:t>Semi-structured interviews were carried out with 13 female and 4 male Scottish smallholders and crofters, aged between 31 and 65 with varying degrees of educational achievement.</a:t>
            </a:r>
          </a:p>
          <a:p>
            <a:pPr>
              <a:lnSpc>
                <a:spcPts val="3600"/>
              </a:lnSpc>
            </a:pPr>
            <a:endParaRPr lang="en-GB" sz="2800" dirty="0">
              <a:solidFill>
                <a:srgbClr val="373A3A"/>
              </a:solidFill>
              <a:latin typeface="Calibri"/>
            </a:endParaRPr>
          </a:p>
          <a:p>
            <a:pPr>
              <a:lnSpc>
                <a:spcPts val="3600"/>
              </a:lnSpc>
            </a:pPr>
            <a:endParaRPr lang="en-GB" sz="2800" dirty="0">
              <a:solidFill>
                <a:srgbClr val="373A3A"/>
              </a:solidFill>
              <a:latin typeface="Calibri"/>
            </a:endParaRPr>
          </a:p>
          <a:p>
            <a:pPr>
              <a:lnSpc>
                <a:spcPts val="3600"/>
              </a:lnSpc>
            </a:pPr>
            <a:endParaRPr lang="en-US" sz="2800" dirty="0">
              <a:solidFill>
                <a:srgbClr val="373A3A"/>
              </a:solidFill>
              <a:latin typeface="Calibri"/>
            </a:endParaRPr>
          </a:p>
          <a:p>
            <a:pPr>
              <a:lnSpc>
                <a:spcPts val="3600"/>
              </a:lnSpc>
            </a:pPr>
            <a:endParaRPr lang="en-US" sz="2800" dirty="0">
              <a:solidFill>
                <a:srgbClr val="78A22F"/>
              </a:solidFill>
              <a:latin typeface="Calibri"/>
            </a:endParaRPr>
          </a:p>
        </p:txBody>
      </p:sp>
      <p:sp>
        <p:nvSpPr>
          <p:cNvPr id="12" name="TextBox 11"/>
          <p:cNvSpPr txBox="1"/>
          <p:nvPr/>
        </p:nvSpPr>
        <p:spPr>
          <a:xfrm>
            <a:off x="10902773" y="19785537"/>
            <a:ext cx="16845010" cy="11151643"/>
          </a:xfrm>
          <a:prstGeom prst="rect">
            <a:avLst/>
          </a:prstGeom>
          <a:noFill/>
        </p:spPr>
        <p:txBody>
          <a:bodyPr wrap="square" rtlCol="0">
            <a:spAutoFit/>
          </a:bodyPr>
          <a:lstStyle/>
          <a:p>
            <a:pPr>
              <a:lnSpc>
                <a:spcPts val="3600"/>
              </a:lnSpc>
            </a:pPr>
            <a:r>
              <a:rPr lang="en-US" sz="5200" b="1" dirty="0">
                <a:solidFill>
                  <a:srgbClr val="78A22F"/>
                </a:solidFill>
                <a:latin typeface="Calibri"/>
              </a:rPr>
              <a:t>Findings</a:t>
            </a: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a:p>
            <a:pPr>
              <a:lnSpc>
                <a:spcPts val="3600"/>
              </a:lnSpc>
            </a:pPr>
            <a:endParaRPr lang="en-GB" sz="2800" dirty="0">
              <a:latin typeface="Calibri"/>
            </a:endParaRPr>
          </a:p>
        </p:txBody>
      </p:sp>
      <p:sp>
        <p:nvSpPr>
          <p:cNvPr id="17" name="TextBox 16"/>
          <p:cNvSpPr txBox="1"/>
          <p:nvPr/>
        </p:nvSpPr>
        <p:spPr>
          <a:xfrm>
            <a:off x="1433831" y="6638317"/>
            <a:ext cx="15243860" cy="4524315"/>
          </a:xfrm>
          <a:prstGeom prst="rect">
            <a:avLst/>
          </a:prstGeom>
          <a:noFill/>
        </p:spPr>
        <p:txBody>
          <a:bodyPr wrap="square" rtlCol="0">
            <a:spAutoFit/>
          </a:bodyPr>
          <a:lstStyle/>
          <a:p>
            <a:r>
              <a:rPr lang="en-US" sz="4800" dirty="0">
                <a:solidFill>
                  <a:srgbClr val="373A3A"/>
                </a:solidFill>
              </a:rPr>
              <a:t>Carol Kyle</a:t>
            </a:r>
            <a:r>
              <a:rPr lang="en-US" sz="4800" baseline="30000" dirty="0">
                <a:solidFill>
                  <a:srgbClr val="373A3A"/>
                </a:solidFill>
              </a:rPr>
              <a:t>1</a:t>
            </a:r>
            <a:r>
              <a:rPr lang="en-US" sz="4800" dirty="0">
                <a:solidFill>
                  <a:srgbClr val="373A3A"/>
                </a:solidFill>
              </a:rPr>
              <a:t>, Lee-Ann Sutherland</a:t>
            </a:r>
            <a:r>
              <a:rPr lang="en-US" sz="4800" baseline="30000" dirty="0">
                <a:solidFill>
                  <a:srgbClr val="373A3A"/>
                </a:solidFill>
              </a:rPr>
              <a:t>1</a:t>
            </a:r>
            <a:r>
              <a:rPr lang="en-US" sz="4800" dirty="0">
                <a:solidFill>
                  <a:srgbClr val="373A3A"/>
                </a:solidFill>
              </a:rPr>
              <a:t>, Thibaud Porphyre</a:t>
            </a:r>
            <a:r>
              <a:rPr lang="en-US" sz="4800" baseline="30000" dirty="0">
                <a:solidFill>
                  <a:srgbClr val="373A3A"/>
                </a:solidFill>
              </a:rPr>
              <a:t>2</a:t>
            </a:r>
          </a:p>
          <a:p>
            <a:r>
              <a:rPr lang="en-US" sz="4800" baseline="30000" dirty="0">
                <a:solidFill>
                  <a:srgbClr val="373A3A"/>
                </a:solidFill>
              </a:rPr>
              <a:t>1</a:t>
            </a:r>
            <a:r>
              <a:rPr lang="en-US" sz="4800" dirty="0">
                <a:solidFill>
                  <a:srgbClr val="373A3A"/>
                </a:solidFill>
              </a:rPr>
              <a:t>James Hutton Institute, Craigiebuckler, Aberdeen AB15 8QH</a:t>
            </a:r>
          </a:p>
          <a:p>
            <a:r>
              <a:rPr lang="en-US" sz="4800" baseline="30000" dirty="0">
                <a:solidFill>
                  <a:srgbClr val="373A3A"/>
                </a:solidFill>
              </a:rPr>
              <a:t>2</a:t>
            </a:r>
            <a:r>
              <a:rPr lang="fr-FR" sz="4800" dirty="0">
                <a:effectLst/>
                <a:latin typeface="Calibri" panose="020F0502020204030204" pitchFamily="34" charset="0"/>
                <a:ea typeface="Calibri" panose="020F0502020204030204" pitchFamily="34" charset="0"/>
                <a:cs typeface="Times New Roman" panose="02020603050405020304" pitchFamily="18" charset="0"/>
              </a:rPr>
              <a:t>VetAgro Sup, Campus vétérinaire de Lyon, France</a:t>
            </a:r>
          </a:p>
          <a:p>
            <a:endParaRPr lang="en-US" sz="4800" dirty="0">
              <a:solidFill>
                <a:srgbClr val="373A3A"/>
              </a:solidFill>
            </a:endParaRPr>
          </a:p>
          <a:p>
            <a:r>
              <a:rPr lang="en-US" sz="4800" dirty="0">
                <a:solidFill>
                  <a:srgbClr val="373A3A"/>
                </a:solidFill>
              </a:rPr>
              <a:t>carol.kyle@hutton.ac.uk</a:t>
            </a:r>
          </a:p>
          <a:p>
            <a:endParaRPr lang="en-US" sz="4800" dirty="0">
              <a:solidFill>
                <a:srgbClr val="373A3A"/>
              </a:solidFill>
            </a:endParaRPr>
          </a:p>
        </p:txBody>
      </p:sp>
      <p:sp>
        <p:nvSpPr>
          <p:cNvPr id="25" name="TextBox 24"/>
          <p:cNvSpPr txBox="1"/>
          <p:nvPr/>
        </p:nvSpPr>
        <p:spPr>
          <a:xfrm>
            <a:off x="943653" y="37615506"/>
            <a:ext cx="8112108" cy="1929606"/>
          </a:xfrm>
          <a:prstGeom prst="rect">
            <a:avLst/>
          </a:prstGeom>
          <a:noFill/>
        </p:spPr>
        <p:txBody>
          <a:bodyPr wrap="square" rtlCol="0">
            <a:noAutofit/>
          </a:bodyPr>
          <a:lstStyle/>
          <a:p>
            <a:pPr>
              <a:lnSpc>
                <a:spcPts val="2400"/>
              </a:lnSpc>
            </a:pPr>
            <a:r>
              <a:rPr lang="en-GB" sz="2400" dirty="0">
                <a:solidFill>
                  <a:srgbClr val="373A3A"/>
                </a:solidFill>
              </a:rPr>
              <a:t>Acknowledgements</a:t>
            </a:r>
          </a:p>
          <a:p>
            <a:pPr>
              <a:lnSpc>
                <a:spcPts val="2400"/>
              </a:lnSpc>
            </a:pPr>
            <a:r>
              <a:rPr lang="en-GB" sz="2400" dirty="0">
                <a:solidFill>
                  <a:srgbClr val="373A3A"/>
                </a:solidFill>
              </a:rPr>
              <a:t>We would like to extend sincere thanks to all  the participants in this study who gave their time to discuss pig keeping so openly and frankly.</a:t>
            </a:r>
            <a:endParaRPr lang="en-US" sz="2400" dirty="0">
              <a:solidFill>
                <a:srgbClr val="373A3A"/>
              </a:solidFill>
            </a:endParaRPr>
          </a:p>
        </p:txBody>
      </p:sp>
      <p:sp>
        <p:nvSpPr>
          <p:cNvPr id="31" name="TextBox 30"/>
          <p:cNvSpPr txBox="1"/>
          <p:nvPr/>
        </p:nvSpPr>
        <p:spPr>
          <a:xfrm>
            <a:off x="10607393" y="36300871"/>
            <a:ext cx="18842320" cy="6369372"/>
          </a:xfrm>
          <a:prstGeom prst="rect">
            <a:avLst/>
          </a:prstGeom>
          <a:noFill/>
        </p:spPr>
        <p:txBody>
          <a:bodyPr wrap="square" rtlCol="0">
            <a:spAutoFit/>
          </a:bodyPr>
          <a:lstStyle/>
          <a:p>
            <a:pPr>
              <a:lnSpc>
                <a:spcPts val="3600"/>
              </a:lnSpc>
            </a:pPr>
            <a:r>
              <a:rPr lang="en-US" sz="5200" b="1" dirty="0">
                <a:solidFill>
                  <a:schemeClr val="bg1"/>
                </a:solidFill>
                <a:latin typeface="Calibri"/>
              </a:rPr>
              <a:t>Conclusions</a:t>
            </a:r>
          </a:p>
          <a:p>
            <a:pPr>
              <a:lnSpc>
                <a:spcPts val="3600"/>
              </a:lnSpc>
            </a:pPr>
            <a:endParaRPr lang="en-US" sz="5200" b="1" dirty="0">
              <a:solidFill>
                <a:schemeClr val="bg1"/>
              </a:solidFill>
              <a:latin typeface="Calibri"/>
            </a:endParaRPr>
          </a:p>
          <a:p>
            <a:pPr marL="457200" indent="-457200">
              <a:lnSpc>
                <a:spcPts val="3600"/>
              </a:lnSpc>
              <a:buFont typeface="Arial" panose="020B0604020202020204" pitchFamily="34" charset="0"/>
              <a:buChar char="•"/>
            </a:pPr>
            <a:r>
              <a:rPr lang="en-GB" sz="3400" dirty="0">
                <a:solidFill>
                  <a:schemeClr val="bg1"/>
                </a:solidFill>
                <a:latin typeface="Calibri"/>
              </a:rPr>
              <a:t>The consistent responses around  small-scale keepers understanding of biosecurity, regulations and pig health and welfare implies that they are well informed on these issues and understand the requirement for regulations around feeding and movement. But in some cases, regulations around carcass disposal are either misunderstood or not complied with.</a:t>
            </a:r>
          </a:p>
          <a:p>
            <a:pPr marL="457200" indent="-457200">
              <a:lnSpc>
                <a:spcPts val="4600"/>
              </a:lnSpc>
              <a:buFont typeface="Arial" panose="020B0604020202020204" pitchFamily="34" charset="0"/>
              <a:buChar char="•"/>
            </a:pPr>
            <a:r>
              <a:rPr lang="en-GB" sz="3400" dirty="0">
                <a:solidFill>
                  <a:schemeClr val="bg1"/>
                </a:solidFill>
                <a:latin typeface="Calibri"/>
              </a:rPr>
              <a:t>Many small-scale keepers are</a:t>
            </a:r>
            <a:r>
              <a:rPr lang="en-GB" sz="3400" dirty="0">
                <a:solidFill>
                  <a:schemeClr val="bg1"/>
                </a:solidFill>
              </a:rPr>
              <a:t> in a position where sales of their product relies on personal relationships with the buyer, so honesty, traceability, good welfare and biosecurity is crucial to the success of their (albeit small) business. </a:t>
            </a:r>
            <a:endParaRPr lang="en-US" sz="3400" dirty="0">
              <a:solidFill>
                <a:schemeClr val="bg1"/>
              </a:solidFill>
            </a:endParaRPr>
          </a:p>
          <a:p>
            <a:pPr marL="457200" indent="-457200">
              <a:lnSpc>
                <a:spcPts val="4600"/>
              </a:lnSpc>
              <a:buFont typeface="Arial" panose="020B0604020202020204" pitchFamily="34" charset="0"/>
              <a:buChar char="•"/>
            </a:pPr>
            <a:r>
              <a:rPr lang="en-GB" sz="3400" dirty="0">
                <a:solidFill>
                  <a:schemeClr val="bg1"/>
                </a:solidFill>
                <a:latin typeface="Calibri"/>
              </a:rPr>
              <a:t>They tend to be pragmatically emotionally attached to their stock and want to do the best by them. The small numbers of animals means that they are soon aware of any health issues, and as they are quick to ask for advice, any disease should be promptly dealt with.</a:t>
            </a:r>
          </a:p>
        </p:txBody>
      </p:sp>
      <p:sp>
        <p:nvSpPr>
          <p:cNvPr id="20" name="Rectangle 19"/>
          <p:cNvSpPr/>
          <p:nvPr/>
        </p:nvSpPr>
        <p:spPr>
          <a:xfrm>
            <a:off x="10540076" y="10721478"/>
            <a:ext cx="18380027" cy="8537083"/>
          </a:xfrm>
          <a:prstGeom prst="rect">
            <a:avLst/>
          </a:prstGeom>
          <a:noFill/>
          <a:ln w="127000" cap="sq">
            <a:solidFill>
              <a:srgbClr val="373A3A"/>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0548240" y="19552931"/>
            <a:ext cx="18363697" cy="16132732"/>
          </a:xfrm>
          <a:prstGeom prst="rect">
            <a:avLst/>
          </a:prstGeom>
          <a:noFill/>
          <a:ln w="127000" cap="sq">
            <a:solidFill>
              <a:srgbClr val="373A3A"/>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8589F692-CA98-41D1-B152-EB30A6F06A2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7433" y="8159542"/>
            <a:ext cx="4582928" cy="2435595"/>
          </a:xfrm>
          <a:prstGeom prst="rect">
            <a:avLst/>
          </a:prstGeom>
          <a:noFill/>
          <a:ln>
            <a:noFill/>
          </a:ln>
        </p:spPr>
      </p:pic>
      <p:sp>
        <p:nvSpPr>
          <p:cNvPr id="4" name="TextBox 3">
            <a:extLst>
              <a:ext uri="{FF2B5EF4-FFF2-40B4-BE49-F238E27FC236}">
                <a16:creationId xmlns:a16="http://schemas.microsoft.com/office/drawing/2014/main" id="{28068765-63CF-45C1-B9EB-3967C6E8D5C0}"/>
              </a:ext>
            </a:extLst>
          </p:cNvPr>
          <p:cNvSpPr txBox="1"/>
          <p:nvPr/>
        </p:nvSpPr>
        <p:spPr>
          <a:xfrm>
            <a:off x="25372368" y="10968794"/>
            <a:ext cx="1567543" cy="461665"/>
          </a:xfrm>
          <a:prstGeom prst="rect">
            <a:avLst/>
          </a:prstGeom>
          <a:noFill/>
        </p:spPr>
        <p:txBody>
          <a:bodyPr wrap="square" rtlCol="0">
            <a:spAutoFit/>
          </a:bodyPr>
          <a:lstStyle/>
          <a:p>
            <a:r>
              <a:rPr lang="en-GB" sz="2400" dirty="0"/>
              <a:t>Figure 1</a:t>
            </a:r>
          </a:p>
        </p:txBody>
      </p:sp>
      <p:sp>
        <p:nvSpPr>
          <p:cNvPr id="6" name="TextBox 5">
            <a:extLst>
              <a:ext uri="{FF2B5EF4-FFF2-40B4-BE49-F238E27FC236}">
                <a16:creationId xmlns:a16="http://schemas.microsoft.com/office/drawing/2014/main" id="{21576BBF-2ABC-4116-8195-7C4EA1E9299C}"/>
              </a:ext>
            </a:extLst>
          </p:cNvPr>
          <p:cNvSpPr txBox="1"/>
          <p:nvPr/>
        </p:nvSpPr>
        <p:spPr>
          <a:xfrm>
            <a:off x="10787671" y="20325004"/>
            <a:ext cx="11801791" cy="1456681"/>
          </a:xfrm>
          <a:prstGeom prst="rect">
            <a:avLst/>
          </a:prstGeom>
          <a:noFill/>
        </p:spPr>
        <p:txBody>
          <a:bodyPr wrap="square" rtlCol="0">
            <a:spAutoFit/>
          </a:bodyPr>
          <a:lstStyle/>
          <a:p>
            <a:pPr marL="457200" indent="-457200">
              <a:lnSpc>
                <a:spcPts val="3600"/>
              </a:lnSpc>
              <a:buBlip>
                <a:blip r:embed="rId5">
                  <a:extLst>
                    <a:ext uri="{96DAC541-7B7A-43D3-8B79-37D633B846F1}">
                      <asvg:svgBlip xmlns:asvg="http://schemas.microsoft.com/office/drawing/2016/SVG/main" r:embed="rId6"/>
                    </a:ext>
                  </a:extLst>
                </a:blip>
              </a:buBlip>
            </a:pPr>
            <a:r>
              <a:rPr lang="en-GB" sz="2800" dirty="0">
                <a:effectLst/>
                <a:latin typeface="Calibri" panose="020F0502020204030204" pitchFamily="34" charset="0"/>
                <a:ea typeface="Calibri" panose="020F0502020204030204" pitchFamily="34" charset="0"/>
                <a:cs typeface="Arial" panose="020B0604020202020204" pitchFamily="34" charset="0"/>
              </a:rPr>
              <a:t>All the participants interviewed were aware of ASF at the time of the interview, either via information from animal health </a:t>
            </a:r>
            <a:r>
              <a:rPr lang="en-GB" sz="2800" dirty="0">
                <a:latin typeface="Calibri" panose="020F0502020204030204" pitchFamily="34" charset="0"/>
                <a:ea typeface="Calibri" panose="020F0502020204030204" pitchFamily="34" charset="0"/>
                <a:cs typeface="Arial" panose="020B0604020202020204" pitchFamily="34" charset="0"/>
              </a:rPr>
              <a:t>authorities </a:t>
            </a:r>
            <a:r>
              <a:rPr lang="en-GB" sz="2800" dirty="0">
                <a:effectLst/>
                <a:latin typeface="Calibri" panose="020F0502020204030204" pitchFamily="34" charset="0"/>
                <a:ea typeface="Calibri" panose="020F0502020204030204" pitchFamily="34" charset="0"/>
                <a:cs typeface="Arial" panose="020B0604020202020204" pitchFamily="34" charset="0"/>
              </a:rPr>
              <a:t>or the breed societies and Facebook.</a:t>
            </a:r>
          </a:p>
        </p:txBody>
      </p:sp>
      <p:sp>
        <p:nvSpPr>
          <p:cNvPr id="11" name="TextBox 10">
            <a:extLst>
              <a:ext uri="{FF2B5EF4-FFF2-40B4-BE49-F238E27FC236}">
                <a16:creationId xmlns:a16="http://schemas.microsoft.com/office/drawing/2014/main" id="{697E4B83-D70E-408D-9B64-BB4643720435}"/>
              </a:ext>
            </a:extLst>
          </p:cNvPr>
          <p:cNvSpPr txBox="1"/>
          <p:nvPr/>
        </p:nvSpPr>
        <p:spPr>
          <a:xfrm>
            <a:off x="10772245" y="22076055"/>
            <a:ext cx="11887285" cy="3108543"/>
          </a:xfrm>
          <a:prstGeom prst="rect">
            <a:avLst/>
          </a:prstGeom>
          <a:noFill/>
        </p:spPr>
        <p:txBody>
          <a:bodyPr wrap="square" rtlCol="0">
            <a:spAutoFit/>
          </a:bodyPr>
          <a:lstStyle/>
          <a:p>
            <a:pPr marL="457200" indent="-457200">
              <a:buBlip>
                <a:blip r:embed="rId5">
                  <a:extLst>
                    <a:ext uri="{96DAC541-7B7A-43D3-8B79-37D633B846F1}">
                      <asvg:svgBlip xmlns:asvg="http://schemas.microsoft.com/office/drawing/2016/SVG/main" r:embed="rId6"/>
                    </a:ext>
                  </a:extLst>
                </a:blip>
              </a:buBlip>
            </a:pPr>
            <a:r>
              <a:rPr lang="en-GB" sz="2800" dirty="0">
                <a:latin typeface="Calibri" panose="020F0502020204030204" pitchFamily="34" charset="0"/>
                <a:cs typeface="Calibri" panose="020F0502020204030204" pitchFamily="34" charset="0"/>
              </a:rPr>
              <a:t>Due to a combination of being geographically remote in Scotland, the absence of feral pigs/wild boar in their area, or because they had very little contact with other pigs or pig keepers, participants were not concerned about their pigs contracting ASF. Some, but not all participants were aware of the impact ASF would have on the commercial pig industry.</a:t>
            </a: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29B5A420-EE6C-4D1C-95A1-EB8196D7BEA0}"/>
              </a:ext>
            </a:extLst>
          </p:cNvPr>
          <p:cNvPicPr>
            <a:picLocks noChangeAspect="1"/>
          </p:cNvPicPr>
          <p:nvPr/>
        </p:nvPicPr>
        <p:blipFill>
          <a:blip r:embed="rId7"/>
          <a:stretch>
            <a:fillRect/>
          </a:stretch>
        </p:blipFill>
        <p:spPr>
          <a:xfrm>
            <a:off x="16949057" y="7932395"/>
            <a:ext cx="2808514" cy="2494713"/>
          </a:xfrm>
          <a:prstGeom prst="rect">
            <a:avLst/>
          </a:prstGeom>
        </p:spPr>
      </p:pic>
      <p:pic>
        <p:nvPicPr>
          <p:cNvPr id="16" name="Picture 15">
            <a:extLst>
              <a:ext uri="{FF2B5EF4-FFF2-40B4-BE49-F238E27FC236}">
                <a16:creationId xmlns:a16="http://schemas.microsoft.com/office/drawing/2014/main" id="{2349566F-CECC-483E-8215-B573BD98A3B7}"/>
              </a:ext>
            </a:extLst>
          </p:cNvPr>
          <p:cNvPicPr>
            <a:picLocks noChangeAspect="1"/>
          </p:cNvPicPr>
          <p:nvPr/>
        </p:nvPicPr>
        <p:blipFill>
          <a:blip r:embed="rId8"/>
          <a:stretch>
            <a:fillRect/>
          </a:stretch>
        </p:blipFill>
        <p:spPr>
          <a:xfrm>
            <a:off x="22766756" y="19917404"/>
            <a:ext cx="5720264" cy="4584674"/>
          </a:xfrm>
          <a:prstGeom prst="rect">
            <a:avLst/>
          </a:prstGeom>
          <a:effectLst>
            <a:outerShdw blurRad="50800" dist="38100" algn="l" rotWithShape="0">
              <a:prstClr val="black">
                <a:alpha val="40000"/>
              </a:prstClr>
            </a:outerShdw>
            <a:softEdge rad="63500"/>
          </a:effectLst>
        </p:spPr>
      </p:pic>
      <p:sp>
        <p:nvSpPr>
          <p:cNvPr id="18" name="TextBox 17">
            <a:extLst>
              <a:ext uri="{FF2B5EF4-FFF2-40B4-BE49-F238E27FC236}">
                <a16:creationId xmlns:a16="http://schemas.microsoft.com/office/drawing/2014/main" id="{E2592567-60CA-46BD-98F1-E19FA2D27093}"/>
              </a:ext>
            </a:extLst>
          </p:cNvPr>
          <p:cNvSpPr txBox="1"/>
          <p:nvPr/>
        </p:nvSpPr>
        <p:spPr>
          <a:xfrm>
            <a:off x="10626782" y="31647547"/>
            <a:ext cx="17906721" cy="3108543"/>
          </a:xfrm>
          <a:prstGeom prst="rect">
            <a:avLst/>
          </a:prstGeom>
          <a:noFill/>
        </p:spPr>
        <p:txBody>
          <a:bodyPr wrap="square" rtlCol="0">
            <a:spAutoFit/>
          </a:bodyPr>
          <a:lstStyle/>
          <a:p>
            <a:pPr marL="457200" indent="-457200">
              <a:buBlip>
                <a:blip r:embed="rId5">
                  <a:extLst>
                    <a:ext uri="{96DAC541-7B7A-43D3-8B79-37D633B846F1}">
                      <asvg:svgBlip xmlns:asvg="http://schemas.microsoft.com/office/drawing/2016/SVG/main" r:embed="rId6"/>
                    </a:ext>
                  </a:extLst>
                </a:blip>
              </a:buBlip>
            </a:pPr>
            <a:r>
              <a:rPr lang="en-GB" sz="2800" dirty="0"/>
              <a:t>Newly weaned piglets are generally no larger than a Labrador dog. Participants reported buyers picking piglets up in dog crates and /or in the back of a vehicle rather than in trailers, which may be a biosecurity issue as cars are not easy to clean.</a:t>
            </a:r>
          </a:p>
          <a:p>
            <a:pPr lvl="1"/>
            <a:r>
              <a:rPr lang="en-GB" sz="2800" dirty="0"/>
              <a:t>…</a:t>
            </a:r>
            <a:r>
              <a:rPr lang="en-GB" sz="2800" i="1" dirty="0"/>
              <a:t>Yeah, there is one that sort of sticks out, this lady and her mum arrived all the way from Thurso and the pigs were just going into their estate [car] which they’d lined with her mum’s incontinence pads. It was the hottest day of the year and you just thought oh my god, all the way to Thurso [a five hour journey] with these two pigs</a:t>
            </a:r>
            <a:r>
              <a:rPr lang="en-GB" sz="2800" dirty="0"/>
              <a:t>. </a:t>
            </a:r>
          </a:p>
        </p:txBody>
      </p:sp>
      <p:sp>
        <p:nvSpPr>
          <p:cNvPr id="19" name="TextBox 18">
            <a:extLst>
              <a:ext uri="{FF2B5EF4-FFF2-40B4-BE49-F238E27FC236}">
                <a16:creationId xmlns:a16="http://schemas.microsoft.com/office/drawing/2014/main" id="{C1CA635D-6F2E-4AE2-84CE-994A26F78975}"/>
              </a:ext>
            </a:extLst>
          </p:cNvPr>
          <p:cNvSpPr txBox="1"/>
          <p:nvPr/>
        </p:nvSpPr>
        <p:spPr>
          <a:xfrm>
            <a:off x="10973544" y="14949604"/>
            <a:ext cx="12517748" cy="1815882"/>
          </a:xfrm>
          <a:prstGeom prst="rect">
            <a:avLst/>
          </a:prstGeom>
          <a:noFill/>
        </p:spPr>
        <p:txBody>
          <a:bodyPr wrap="square" rtlCol="0">
            <a:spAutoFit/>
          </a:bodyPr>
          <a:lstStyle/>
          <a:p>
            <a:r>
              <a:rPr lang="en-GB" sz="2800" dirty="0"/>
              <a:t>There was a good geographical spread of participants (Figure 1). Holdings ranged from approximately 2 acres to over 200 acres either on rough hill ground or more productive low ground.  Experience of pig keeping ranged from novice first- time keepers to highly experienced keepers that had owned pigs for over 10 years. </a:t>
            </a:r>
          </a:p>
        </p:txBody>
      </p:sp>
      <p:sp>
        <p:nvSpPr>
          <p:cNvPr id="23" name="TextBox 22">
            <a:extLst>
              <a:ext uri="{FF2B5EF4-FFF2-40B4-BE49-F238E27FC236}">
                <a16:creationId xmlns:a16="http://schemas.microsoft.com/office/drawing/2014/main" id="{210160FB-0FF3-45A3-8583-FA4772C35B64}"/>
              </a:ext>
            </a:extLst>
          </p:cNvPr>
          <p:cNvSpPr txBox="1"/>
          <p:nvPr/>
        </p:nvSpPr>
        <p:spPr>
          <a:xfrm>
            <a:off x="10999689" y="17033819"/>
            <a:ext cx="17012749" cy="2185214"/>
          </a:xfrm>
          <a:prstGeom prst="rect">
            <a:avLst/>
          </a:prstGeom>
          <a:noFill/>
        </p:spPr>
        <p:txBody>
          <a:bodyPr wrap="square" rtlCol="0">
            <a:spAutoFit/>
          </a:bodyPr>
          <a:lstStyle/>
          <a:p>
            <a:r>
              <a:rPr lang="en-GB" sz="2800" dirty="0"/>
              <a:t>No keeper kept more than 15 adult pigs at any one time though many bred their pigs, so there were often more on the holding for short periods as piglets grew and were then sold. Although a small sample, saturation was reached in the 16 interviews</a:t>
            </a:r>
            <a:r>
              <a:rPr lang="en-GB" sz="2400" dirty="0"/>
              <a:t>*</a:t>
            </a:r>
            <a:r>
              <a:rPr lang="en-GB" sz="2800" dirty="0"/>
              <a:t> i.e., no new information was being revealed in interview content. </a:t>
            </a:r>
          </a:p>
          <a:p>
            <a:endParaRPr lang="en-GB" sz="2800" dirty="0"/>
          </a:p>
          <a:p>
            <a:r>
              <a:rPr lang="en-GB" sz="2400" dirty="0"/>
              <a:t>(*one interview was with a couple)</a:t>
            </a:r>
          </a:p>
        </p:txBody>
      </p:sp>
      <p:sp>
        <p:nvSpPr>
          <p:cNvPr id="5" name="TextBox 4">
            <a:extLst>
              <a:ext uri="{FF2B5EF4-FFF2-40B4-BE49-F238E27FC236}">
                <a16:creationId xmlns:a16="http://schemas.microsoft.com/office/drawing/2014/main" id="{1EE905F6-B6FA-4CFE-97FD-9DB0C2BA7DA4}"/>
              </a:ext>
            </a:extLst>
          </p:cNvPr>
          <p:cNvSpPr txBox="1"/>
          <p:nvPr/>
        </p:nvSpPr>
        <p:spPr>
          <a:xfrm>
            <a:off x="10665019" y="24754992"/>
            <a:ext cx="17906720" cy="2246769"/>
          </a:xfrm>
          <a:prstGeom prst="rect">
            <a:avLst/>
          </a:prstGeom>
          <a:noFill/>
        </p:spPr>
        <p:txBody>
          <a:bodyPr wrap="square" rtlCol="0">
            <a:spAutoFit/>
          </a:bodyPr>
          <a:lstStyle/>
          <a:p>
            <a:pPr marL="457200" indent="-457200">
              <a:buBlip>
                <a:blip r:embed="rId5">
                  <a:extLst>
                    <a:ext uri="{96DAC541-7B7A-43D3-8B79-37D633B846F1}">
                      <asvg:svgBlip xmlns:asvg="http://schemas.microsoft.com/office/drawing/2016/SVG/main" r:embed="rId6"/>
                    </a:ext>
                  </a:extLst>
                </a:blip>
              </a:buBlip>
            </a:pPr>
            <a:r>
              <a:rPr lang="en-GB" sz="2800" dirty="0"/>
              <a:t>Keepers were aware of the need for good biosecurity both on their holding and when transporting animals. They were conversant with government regulations particularly around feeding household scraps and meat products, understanding the rationale behind the restrictions. Some were concerned about the increased footfall in their area following Covid- 19 and the risk that posed to their pigs and biosecurity in general.</a:t>
            </a:r>
          </a:p>
          <a:p>
            <a:endParaRPr lang="en-GB" sz="2800" dirty="0"/>
          </a:p>
        </p:txBody>
      </p:sp>
      <p:sp>
        <p:nvSpPr>
          <p:cNvPr id="14" name="TextBox 13">
            <a:extLst>
              <a:ext uri="{FF2B5EF4-FFF2-40B4-BE49-F238E27FC236}">
                <a16:creationId xmlns:a16="http://schemas.microsoft.com/office/drawing/2014/main" id="{220855CE-A789-492C-9B01-2C101E5B5D41}"/>
              </a:ext>
            </a:extLst>
          </p:cNvPr>
          <p:cNvSpPr txBox="1"/>
          <p:nvPr/>
        </p:nvSpPr>
        <p:spPr>
          <a:xfrm>
            <a:off x="10626782" y="29542484"/>
            <a:ext cx="18293321" cy="1815882"/>
          </a:xfrm>
          <a:prstGeom prst="rect">
            <a:avLst/>
          </a:prstGeom>
          <a:noFill/>
        </p:spPr>
        <p:txBody>
          <a:bodyPr wrap="square" rtlCol="0">
            <a:spAutoFit/>
          </a:bodyPr>
          <a:lstStyle/>
          <a:p>
            <a:pPr marL="457200" indent="-457200">
              <a:buBlip>
                <a:blip r:embed="rId5">
                  <a:extLst>
                    <a:ext uri="{96DAC541-7B7A-43D3-8B79-37D633B846F1}">
                      <asvg:svgBlip xmlns:asvg="http://schemas.microsoft.com/office/drawing/2016/SVG/main" r:embed="rId6"/>
                    </a:ext>
                  </a:extLst>
                </a:blip>
              </a:buBlip>
            </a:pPr>
            <a:r>
              <a:rPr lang="en-GB" sz="2800" dirty="0"/>
              <a:t>If faced with a sudden death of a pig, participants said that they would </a:t>
            </a:r>
          </a:p>
          <a:p>
            <a:r>
              <a:rPr lang="en-GB" sz="2800" dirty="0"/>
              <a:t>      react differently depending on the age of the pig and the situation in which it was found.  </a:t>
            </a:r>
          </a:p>
          <a:p>
            <a:r>
              <a:rPr lang="en-GB" sz="2800" dirty="0"/>
              <a:t>      In a case of an unexpected death, they would request veterinary attention and  perhaps request a post-mortem. </a:t>
            </a:r>
          </a:p>
          <a:p>
            <a:r>
              <a:rPr lang="en-GB" sz="2800" dirty="0"/>
              <a:t>      Dead pigs were either collected as fallen stock or, contrary to regulations, buried on site.</a:t>
            </a:r>
          </a:p>
        </p:txBody>
      </p:sp>
      <p:sp>
        <p:nvSpPr>
          <p:cNvPr id="21" name="TextBox 20">
            <a:extLst>
              <a:ext uri="{FF2B5EF4-FFF2-40B4-BE49-F238E27FC236}">
                <a16:creationId xmlns:a16="http://schemas.microsoft.com/office/drawing/2014/main" id="{D65ED766-AF3B-4B72-9268-47808B35F106}"/>
              </a:ext>
            </a:extLst>
          </p:cNvPr>
          <p:cNvSpPr txBox="1"/>
          <p:nvPr/>
        </p:nvSpPr>
        <p:spPr>
          <a:xfrm>
            <a:off x="10665019" y="27006534"/>
            <a:ext cx="17545583" cy="2246769"/>
          </a:xfrm>
          <a:prstGeom prst="rect">
            <a:avLst/>
          </a:prstGeom>
          <a:noFill/>
        </p:spPr>
        <p:txBody>
          <a:bodyPr wrap="square" rtlCol="0">
            <a:spAutoFit/>
          </a:bodyPr>
          <a:lstStyle/>
          <a:p>
            <a:pPr marL="457200" indent="-457200">
              <a:buBlip>
                <a:blip r:embed="rId5">
                  <a:extLst>
                    <a:ext uri="{96DAC541-7B7A-43D3-8B79-37D633B846F1}">
                      <asvg:svgBlip xmlns:asvg="http://schemas.microsoft.com/office/drawing/2016/SVG/main" r:embed="rId6"/>
                    </a:ext>
                  </a:extLst>
                </a:blip>
              </a:buBlip>
            </a:pPr>
            <a:r>
              <a:rPr lang="en-GB" sz="2800" dirty="0"/>
              <a:t>All the study participants were either registered with a veterinary practice or had contact with a vet. They commented that vets in general practice do not typically have much experience with smallholders’ pigs and seem to be happy to ‘leave the keepers to it’. </a:t>
            </a:r>
          </a:p>
          <a:p>
            <a:pPr lvl="1"/>
            <a:r>
              <a:rPr lang="en-GB" sz="2800" i="1" dirty="0"/>
              <a:t>He [the vet] really said pigs they take care of themselves, they’re quite hardy, they really don’t need the kind of interference and the drugs and all that, that some sheep do.</a:t>
            </a:r>
          </a:p>
        </p:txBody>
      </p:sp>
      <p:pic>
        <p:nvPicPr>
          <p:cNvPr id="36" name="Picture 35">
            <a:extLst>
              <a:ext uri="{FF2B5EF4-FFF2-40B4-BE49-F238E27FC236}">
                <a16:creationId xmlns:a16="http://schemas.microsoft.com/office/drawing/2014/main" id="{58873567-8C3F-4B2F-87E5-546C423C29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31600" y="11438775"/>
            <a:ext cx="4255420" cy="5199771"/>
          </a:xfrm>
          <a:prstGeom prst="rect">
            <a:avLst/>
          </a:prstGeom>
          <a:ln>
            <a:noFill/>
          </a:ln>
          <a:effectLst>
            <a:outerShdw blurRad="292100" dist="139700" dir="2700000" algn="tl" rotWithShape="0">
              <a:srgbClr val="333333">
                <a:alpha val="65000"/>
              </a:srgbClr>
            </a:outerShdw>
          </a:effectLst>
        </p:spPr>
      </p:pic>
      <p:pic>
        <p:nvPicPr>
          <p:cNvPr id="8" name="Audio 7">
            <a:hlinkClick r:id="" action="ppaction://media"/>
            <a:extLst>
              <a:ext uri="{FF2B5EF4-FFF2-40B4-BE49-F238E27FC236}">
                <a16:creationId xmlns:a16="http://schemas.microsoft.com/office/drawing/2014/main" id="{7EDBAF9F-4DB1-4FD4-91F7-0437C0D5414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9449713" y="41978263"/>
            <a:ext cx="609600" cy="609600"/>
          </a:xfrm>
          <a:prstGeom prst="rect">
            <a:avLst/>
          </a:prstGeom>
        </p:spPr>
      </p:pic>
      <p:sp>
        <p:nvSpPr>
          <p:cNvPr id="24" name="TextBox 23">
            <a:extLst>
              <a:ext uri="{FF2B5EF4-FFF2-40B4-BE49-F238E27FC236}">
                <a16:creationId xmlns:a16="http://schemas.microsoft.com/office/drawing/2014/main" id="{81C5B674-B048-4CD2-A247-3597CF8FC6F6}"/>
              </a:ext>
            </a:extLst>
          </p:cNvPr>
          <p:cNvSpPr txBox="1"/>
          <p:nvPr/>
        </p:nvSpPr>
        <p:spPr>
          <a:xfrm>
            <a:off x="10999689" y="13243812"/>
            <a:ext cx="11509867" cy="1456681"/>
          </a:xfrm>
          <a:prstGeom prst="rect">
            <a:avLst/>
          </a:prstGeom>
          <a:noFill/>
        </p:spPr>
        <p:txBody>
          <a:bodyPr wrap="square" rtlCol="0">
            <a:spAutoFit/>
          </a:bodyPr>
          <a:lstStyle/>
          <a:p>
            <a:pPr>
              <a:lnSpc>
                <a:spcPts val="3600"/>
              </a:lnSpc>
            </a:pPr>
            <a:r>
              <a:rPr lang="en-GB" sz="2800" dirty="0">
                <a:solidFill>
                  <a:srgbClr val="373A3A"/>
                </a:solidFill>
                <a:latin typeface="Calibri"/>
              </a:rPr>
              <a:t>Participants were recruited via Facebook groups and by snowballing technique where participants contact friends and other interested parties on behalf of the researcher. </a:t>
            </a:r>
          </a:p>
        </p:txBody>
      </p:sp>
    </p:spTree>
  </p:cSld>
  <p:clrMapOvr>
    <a:masterClrMapping/>
  </p:clrMapOvr>
  <mc:AlternateContent xmlns:mc="http://schemas.openxmlformats.org/markup-compatibility/2006">
    <mc:Choice xmlns:p14="http://schemas.microsoft.com/office/powerpoint/2010/main" Requires="p14">
      <p:transition spd="slow" p14:dur="2000" advTm="82180"/>
    </mc:Choice>
    <mc:Fallback>
      <p:transition spd="slow" advTm="82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Hutton_Portrait_poster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1b3eabf-748f-4421-8d92-db4f01fd3f7f" xsi:nil="true"/>
    <_dlc_DocId xmlns="80cb7eb5-5db1-4549-bce7-636aceacf190">PH52AAYPRAXF-1637276738-4462</_dlc_DocId>
    <_dlc_DocIdUrl xmlns="21b3eabf-748f-4421-8d92-db4f01fd3f7f">
      <Url>https://hutton.sharepoint.com/sites/eOutputs/_layouts/15/DocIdRedir.aspx?ID=PH52AAYPRAXF-1637276738-4462</Url>
      <Description>PH52AAYPRAXF-1637276738-4462</Description>
    </_dlc_DocIdUrl>
    <lcf76f155ced4ddcb4097134ff3c332f xmlns="bf1befd8-0561-466c-8606-c3458cad0395">
      <Terms xmlns="http://schemas.microsoft.com/office/infopath/2007/PartnerControls"/>
    </lcf76f155ced4ddcb4097134ff3c332f>
    <Document_x0020_Set_x0020_Name xmlns="21b3eabf-748f-4421-8d92-db4f01fd3f7f">Understanding attitudes to biosecurity in smallscale pig keepers</Document_x0020_Set_x0020_Name>
    <DocSetID xmlns="21b3eabf-748f-4421-8d92-db4f01fd3f7f">4460</DocSetID>
    <PubFolderPath xmlns="bf1befd8-0561-466c-8606-c3458cad03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5EBEE7E0714740A19966E041BEB98E" ma:contentTypeVersion="21" ma:contentTypeDescription="Create a new document." ma:contentTypeScope="" ma:versionID="04206a55eff53465cf4ce12c0312144d">
  <xsd:schema xmlns:xsd="http://www.w3.org/2001/XMLSchema" xmlns:xs="http://www.w3.org/2001/XMLSchema" xmlns:p="http://schemas.microsoft.com/office/2006/metadata/properties" xmlns:ns2="80cb7eb5-5db1-4549-bce7-636aceacf190" xmlns:ns3="21b3eabf-748f-4421-8d92-db4f01fd3f7f" xmlns:ns4="bf1befd8-0561-466c-8606-c3458cad0395" targetNamespace="http://schemas.microsoft.com/office/2006/metadata/properties" ma:root="true" ma:fieldsID="89048791ad501666ca0f4b88eb267b98" ns2:_="" ns3:_="" ns4:_="">
    <xsd:import namespace="80cb7eb5-5db1-4549-bce7-636aceacf190"/>
    <xsd:import namespace="21b3eabf-748f-4421-8d92-db4f01fd3f7f"/>
    <xsd:import namespace="bf1befd8-0561-466c-8606-c3458cad0395"/>
    <xsd:element name="properties">
      <xsd:complexType>
        <xsd:sequence>
          <xsd:element name="documentManagement">
            <xsd:complexType>
              <xsd:all>
                <xsd:element ref="ns2: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3:SharedWithUsers" minOccurs="0"/>
                <xsd:element ref="ns3:SharedWithDetails" minOccurs="0"/>
                <xsd:element ref="ns4:lcf76f155ced4ddcb4097134ff3c332f" minOccurs="0"/>
                <xsd:element ref="ns3:TaxCatchAll" minOccurs="0"/>
                <xsd:element ref="ns4:MediaServiceSearchProperties" minOccurs="0"/>
                <xsd:element ref="ns3:DocSetID" minOccurs="0"/>
                <xsd:element ref="ns3:Document_x0020_Set_x0020_Name" minOccurs="0"/>
                <xsd:element ref="ns4:PubFolderPath"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b7eb5-5db1-4549-bce7-636aceacf19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b3eabf-748f-4421-8d92-db4f01fd3f7f" elementFormDefault="qualified">
    <xsd:import namespace="http://schemas.microsoft.com/office/2006/documentManagement/types"/>
    <xsd:import namespace="http://schemas.microsoft.com/office/infopath/2007/PartnerControls"/>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7733ba-27da-4bd5-89a7-cca321e27b67}" ma:internalName="TaxCatchAll" ma:showField="CatchAllData" ma:web="21b3eabf-748f-4421-8d92-db4f01fd3f7f">
      <xsd:complexType>
        <xsd:complexContent>
          <xsd:extension base="dms:MultiChoiceLookup">
            <xsd:sequence>
              <xsd:element name="Value" type="dms:Lookup" maxOccurs="unbounded" minOccurs="0" nillable="true"/>
            </xsd:sequence>
          </xsd:extension>
        </xsd:complexContent>
      </xsd:complexType>
    </xsd:element>
    <xsd:element name="DocSetID" ma:index="25" nillable="true" ma:displayName="DocSetID" ma:default="" ma:internalName="DocSetID" ma:percentage="FALSE">
      <xsd:simpleType>
        <xsd:restriction base="dms:Number"/>
      </xsd:simpleType>
    </xsd:element>
    <xsd:element name="Document_x0020_Set_x0020_Name" ma:index="26" nillable="true" ma:displayName="Document Set Name" ma:default="" ma:internalName="Document_x0020_Set_x0020_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1befd8-0561-466c-8606-c3458cad03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5a60a-d72d-4640-8a97-19e1f8e50841"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PubFolderPath" ma:index="27" nillable="true" ma:displayName="PubFolderPath" ma:internalName="PubFolderPath">
      <xsd:simpleType>
        <xsd:restriction base="dms:Text">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D34737E-61E8-4035-A868-C618842E7CF9}">
  <ds:schemaRefs>
    <ds:schemaRef ds:uri="http://schemas.microsoft.com/sharepoint/v3/contenttype/forms"/>
  </ds:schemaRefs>
</ds:datastoreItem>
</file>

<file path=customXml/itemProps2.xml><?xml version="1.0" encoding="utf-8"?>
<ds:datastoreItem xmlns:ds="http://schemas.openxmlformats.org/officeDocument/2006/customXml" ds:itemID="{2D260B71-EADC-4271-AC86-2F194793104C}">
  <ds:schemaRefs>
    <ds:schemaRef ds:uri="http://schemas.microsoft.com/office/2006/metadata/properties"/>
    <ds:schemaRef ds:uri="http://schemas.openxmlformats.org/package/2006/metadata/core-properties"/>
    <ds:schemaRef ds:uri="dd4118c1-80c0-4fd0-a895-4f8cc7b15db9"/>
    <ds:schemaRef ds:uri="http://schemas.microsoft.com/sharepoint/v3"/>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A518538-DEBC-4703-BED9-D0931B75FE8F}"/>
</file>

<file path=customXml/itemProps4.xml><?xml version="1.0" encoding="utf-8"?>
<ds:datastoreItem xmlns:ds="http://schemas.openxmlformats.org/officeDocument/2006/customXml" ds:itemID="{5BA3048D-38A3-4827-B159-1649A7D548CB}"/>
</file>

<file path=docProps/app.xml><?xml version="1.0" encoding="utf-8"?>
<Properties xmlns="http://schemas.openxmlformats.org/officeDocument/2006/extended-properties" xmlns:vt="http://schemas.openxmlformats.org/officeDocument/2006/docPropsVTypes">
  <Template>Portrait_poster_template-30-01-19</Template>
  <TotalTime>850</TotalTime>
  <Words>1070</Words>
  <Application>Microsoft Office PowerPoint</Application>
  <PresentationFormat>Custom</PresentationFormat>
  <Paragraphs>69</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Hutton_Portrait_poster 2017</vt:lpstr>
      <vt:lpstr>PowerPoint Presentation</vt:lpstr>
    </vt:vector>
  </TitlesOfParts>
  <Company>SCRI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Kyle</dc:creator>
  <cp:lastModifiedBy>Carol Kyle</cp:lastModifiedBy>
  <cp:revision>13</cp:revision>
  <cp:lastPrinted>2011-03-22T13:38:00Z</cp:lastPrinted>
  <dcterms:created xsi:type="dcterms:W3CDTF">2021-11-10T09:48:43Z</dcterms:created>
  <dcterms:modified xsi:type="dcterms:W3CDTF">2021-11-17T10:03:35Z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0x010100A65EBEE7E0714740A19966E041BEB98E</vt:lpwstr>
  </property>
  <property fmtid="{D5CDD505-2E9C-101B-9397-08002B2CF9AE}" pid="3" name="_dlc_DocIdItemGuid">
    <vt:lpwstr>d2d338b0-674d-46a1-b2e0-00dfbc5a38aa</vt:lpwstr>
  </property>
  <property fmtid="{D5CDD505-2E9C-101B-9397-08002B2CF9AE}" pid="4" name="TaxKeyword">
    <vt:lpwstr/>
  </property>
  <property fmtid="{D5CDD505-2E9C-101B-9397-08002B2CF9AE}" pid="5" name="MediaServiceImageTags">
    <vt:lpwstr/>
  </property>
  <property fmtid="{D5CDD505-2E9C-101B-9397-08002B2CF9AE}" pid="6" name="OutputVersion">
    <vt:lpwstr>Accepted</vt:lpwstr>
  </property>
  <property fmtid="{D5CDD505-2E9C-101B-9397-08002B2CF9AE}" pid="7" name="_docset_NoMedatataSyncRequired">
    <vt:lpwstr>False</vt:lpwstr>
  </property>
</Properties>
</file>