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4" r:id="rId4"/>
    <p:sldId id="265" r:id="rId5"/>
    <p:sldId id="258" r:id="rId6"/>
    <p:sldId id="259" r:id="rId7"/>
    <p:sldId id="260" r:id="rId8"/>
    <p:sldId id="261" r:id="rId9"/>
    <p:sldId id="262" r:id="rId10"/>
    <p:sldId id="263" r:id="rId11"/>
    <p:sldId id="266"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an" initials="al" lastIdx="1" clrIdx="0"/>
  <p:cmAuthor id="1" name="Andy Kindness" initials="AK"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2178"/>
    <a:srgbClr val="006386"/>
    <a:srgbClr val="663300"/>
    <a:srgbClr val="78A22F"/>
    <a:srgbClr val="5A9FC1"/>
    <a:srgbClr val="559BBE"/>
    <a:srgbClr val="FFFFFF"/>
    <a:srgbClr val="4472C4"/>
    <a:srgbClr val="2F5462"/>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317" y="-8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11BC41F-810C-4DBD-803B-C83E5BEBFCC9}" type="datetimeFigureOut">
              <a:rPr lang="en-GB" smtClean="0"/>
              <a:t>09/05/2018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1C71331-A08D-4321-910B-A6C906A7DAEA}" type="slidenum">
              <a:rPr lang="en-GB" smtClean="0"/>
              <a:t>‹#›</a:t>
            </a:fld>
            <a:endParaRPr lang="en-GB" dirty="0"/>
          </a:p>
        </p:txBody>
      </p:sp>
    </p:spTree>
    <p:extLst>
      <p:ext uri="{BB962C8B-B14F-4D97-AF65-F5344CB8AC3E}">
        <p14:creationId xmlns:p14="http://schemas.microsoft.com/office/powerpoint/2010/main" val="254731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71331-A08D-4321-910B-A6C906A7DAEA}" type="slidenum">
              <a:rPr lang="en-GB" smtClean="0"/>
              <a:t>2</a:t>
            </a:fld>
            <a:endParaRPr lang="en-GB" dirty="0"/>
          </a:p>
        </p:txBody>
      </p:sp>
    </p:spTree>
    <p:extLst>
      <p:ext uri="{BB962C8B-B14F-4D97-AF65-F5344CB8AC3E}">
        <p14:creationId xmlns:p14="http://schemas.microsoft.com/office/powerpoint/2010/main" val="229086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71331-A08D-4321-910B-A6C906A7DAEA}" type="slidenum">
              <a:rPr lang="en-GB" smtClean="0"/>
              <a:t>11</a:t>
            </a:fld>
            <a:endParaRPr lang="en-GB" dirty="0"/>
          </a:p>
        </p:txBody>
      </p:sp>
    </p:spTree>
    <p:extLst>
      <p:ext uri="{BB962C8B-B14F-4D97-AF65-F5344CB8AC3E}">
        <p14:creationId xmlns:p14="http://schemas.microsoft.com/office/powerpoint/2010/main" val="2853452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74315" y="2215546"/>
            <a:ext cx="6139877" cy="647015"/>
          </a:xfrm>
        </p:spPr>
        <p:txBody>
          <a:bodyPr anchor="t" anchorCtr="0">
            <a:spAutoFit/>
          </a:bodyPr>
          <a:lstStyle>
            <a:lvl1pPr algn="l">
              <a:defRPr sz="3600" b="1" i="0">
                <a:solidFill>
                  <a:srgbClr val="555559"/>
                </a:solidFill>
              </a:defRPr>
            </a:lvl1pPr>
          </a:lstStyle>
          <a:p>
            <a:r>
              <a:rPr lang="en-GB" dirty="0"/>
              <a:t>Click to edit title </a:t>
            </a:r>
            <a:endParaRPr lang="en-US" dirty="0"/>
          </a:p>
        </p:txBody>
      </p:sp>
      <p:sp>
        <p:nvSpPr>
          <p:cNvPr id="8" name="Subtitle 2"/>
          <p:cNvSpPr>
            <a:spLocks noGrp="1"/>
          </p:cNvSpPr>
          <p:nvPr>
            <p:ph type="subTitle" idx="1" hasCustomPrompt="1"/>
          </p:nvPr>
        </p:nvSpPr>
        <p:spPr>
          <a:xfrm>
            <a:off x="474315" y="5622153"/>
            <a:ext cx="5908148" cy="461665"/>
          </a:xfrm>
        </p:spPr>
        <p:txBody>
          <a:bodyPr wrap="square" anchor="b" anchorCtr="0">
            <a:spAutoFit/>
          </a:bodyPr>
          <a:lstStyle>
            <a:lvl1pPr marL="0" indent="0" algn="l">
              <a:buNone/>
              <a:defRPr sz="2400" b="1" i="0" baseline="0">
                <a:solidFill>
                  <a:srgbClr val="799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 Presentation by Presenter’s Name </a:t>
            </a:r>
          </a:p>
        </p:txBody>
      </p:sp>
      <p:sp>
        <p:nvSpPr>
          <p:cNvPr id="9" name="Slide Number Placeholder 3"/>
          <p:cNvSpPr>
            <a:spLocks noGrp="1"/>
          </p:cNvSpPr>
          <p:nvPr>
            <p:ph type="sldNum" sz="quarter" idx="4"/>
          </p:nvPr>
        </p:nvSpPr>
        <p:spPr>
          <a:xfrm>
            <a:off x="6838135"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FFEF2-36C3-4651-AC45-35D731F5BDD9}" type="slidenum">
              <a:rPr lang="en-GB" smtClean="0"/>
              <a:t>‹#›</a:t>
            </a:fld>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8" y="-1"/>
            <a:ext cx="9178512" cy="1850333"/>
          </a:xfrm>
          <a:prstGeom prst="rect">
            <a:avLst/>
          </a:prstGeom>
        </p:spPr>
      </p:pic>
      <p:pic>
        <p:nvPicPr>
          <p:cNvPr id="11" name="Picture 10" descr="JHI_logo_Horiz.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088" y="5025458"/>
            <a:ext cx="2145164" cy="992664"/>
          </a:xfrm>
          <a:prstGeom prst="rect">
            <a:avLst/>
          </a:prstGeom>
        </p:spPr>
      </p:pic>
    </p:spTree>
    <p:extLst>
      <p:ext uri="{BB962C8B-B14F-4D97-AF65-F5344CB8AC3E}">
        <p14:creationId xmlns:p14="http://schemas.microsoft.com/office/powerpoint/2010/main" val="145850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96346"/>
            <a:ext cx="7366038" cy="72972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E9FFEF2-36C3-4651-AC45-35D731F5BDD9}" type="slidenum">
              <a:rPr lang="en-GB" smtClean="0"/>
              <a:t>‹#›</a:t>
            </a:fld>
            <a:endParaRPr lang="en-GB" dirty="0"/>
          </a:p>
        </p:txBody>
      </p:sp>
      <p:pic>
        <p:nvPicPr>
          <p:cNvPr id="12" name="Content Placeholder 3" descr="JHI_Vert_Web.png"/>
          <p:cNvPicPr>
            <a:picLocks noChangeAspect="1"/>
          </p:cNvPicPr>
          <p:nvPr/>
        </p:nvPicPr>
        <p:blipFill>
          <a:blip r:embed="rId2" cstate="print">
            <a:extLst>
              <a:ext uri="{28A0092B-C50C-407E-A947-70E740481C1C}">
                <a14:useLocalDpi xmlns:a14="http://schemas.microsoft.com/office/drawing/2010/main"/>
              </a:ext>
            </a:extLst>
          </a:blip>
          <a:srcRect l="-135523" r="-135523"/>
          <a:stretch>
            <a:fillRect/>
          </a:stretch>
        </p:blipFill>
        <p:spPr>
          <a:xfrm>
            <a:off x="7573037" y="167543"/>
            <a:ext cx="2111704" cy="1161356"/>
          </a:xfrm>
          <a:prstGeom prst="rect">
            <a:avLst/>
          </a:prstGeom>
        </p:spPr>
      </p:pic>
      <p:pic>
        <p:nvPicPr>
          <p:cNvPr id="7" name="Picture 6" descr="icon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92" y="6120430"/>
            <a:ext cx="8208965" cy="574667"/>
          </a:xfrm>
          <a:prstGeom prst="rect">
            <a:avLst/>
          </a:prstGeom>
        </p:spPr>
      </p:pic>
    </p:spTree>
    <p:extLst>
      <p:ext uri="{BB962C8B-B14F-4D97-AF65-F5344CB8AC3E}">
        <p14:creationId xmlns:p14="http://schemas.microsoft.com/office/powerpoint/2010/main" val="8408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tto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6346"/>
            <a:ext cx="7501154" cy="729720"/>
          </a:xfrm>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25802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0" y="4458492"/>
            <a:ext cx="9144000" cy="0"/>
          </a:xfrm>
          <a:prstGeom prst="line">
            <a:avLst/>
          </a:prstGeom>
          <a:ln w="38100" cmpd="sng">
            <a:solidFill>
              <a:srgbClr val="555559"/>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0" y="4482014"/>
            <a:ext cx="9144000" cy="2400300"/>
          </a:xfrm>
        </p:spPr>
        <p:txBody>
          <a:bodyPr/>
          <a:lstStyle/>
          <a:p>
            <a:r>
              <a:rPr lang="en-US" dirty="0"/>
              <a:t>Drag picture here or click icon</a:t>
            </a:r>
          </a:p>
        </p:txBody>
      </p:sp>
      <p:pic>
        <p:nvPicPr>
          <p:cNvPr id="11" name="Content Placeholder 3" descr="JHI_Vert_Web.png"/>
          <p:cNvPicPr>
            <a:picLocks noChangeAspect="1"/>
          </p:cNvPicPr>
          <p:nvPr/>
        </p:nvPicPr>
        <p:blipFill>
          <a:blip r:embed="rId2" cstate="print">
            <a:extLst>
              <a:ext uri="{28A0092B-C50C-407E-A947-70E740481C1C}">
                <a14:useLocalDpi xmlns:a14="http://schemas.microsoft.com/office/drawing/2010/main"/>
              </a:ext>
            </a:extLst>
          </a:blip>
          <a:srcRect l="-135523" r="-135523"/>
          <a:stretch>
            <a:fillRect/>
          </a:stretch>
        </p:blipFill>
        <p:spPr>
          <a:xfrm>
            <a:off x="7573037" y="167543"/>
            <a:ext cx="2111704" cy="1161356"/>
          </a:xfrm>
          <a:prstGeom prst="rect">
            <a:avLst/>
          </a:prstGeom>
        </p:spPr>
      </p:pic>
      <p:sp>
        <p:nvSpPr>
          <p:cNvPr id="7" name="Slide Number Placeholder 6"/>
          <p:cNvSpPr>
            <a:spLocks noGrp="1"/>
          </p:cNvSpPr>
          <p:nvPr>
            <p:ph type="sldNum" sz="quarter" idx="12"/>
          </p:nvPr>
        </p:nvSpPr>
        <p:spPr>
          <a:xfrm>
            <a:off x="6553200" y="6356350"/>
            <a:ext cx="2133600" cy="365125"/>
          </a:xfrm>
        </p:spPr>
        <p:txBody>
          <a:bodyPr/>
          <a:lstStyle/>
          <a:p>
            <a:fld id="{AE9FFEF2-36C3-4651-AC45-35D731F5BDD9}" type="slidenum">
              <a:rPr lang="en-GB" smtClean="0"/>
              <a:t>‹#›</a:t>
            </a:fld>
            <a:endParaRPr lang="en-GB" dirty="0"/>
          </a:p>
        </p:txBody>
      </p:sp>
    </p:spTree>
    <p:extLst>
      <p:ext uri="{BB962C8B-B14F-4D97-AF65-F5344CB8AC3E}">
        <p14:creationId xmlns:p14="http://schemas.microsoft.com/office/powerpoint/2010/main" val="121087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de Pictures with Caption">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4686" y="-31405"/>
            <a:ext cx="3508375" cy="3461343"/>
          </a:xfrm>
        </p:spPr>
        <p:txBody>
          <a:bodyPr/>
          <a:lstStyle/>
          <a:p>
            <a:r>
              <a:rPr lang="en-US" dirty="0"/>
              <a:t>Drag picture here or click icon</a:t>
            </a:r>
          </a:p>
        </p:txBody>
      </p:sp>
      <p:sp>
        <p:nvSpPr>
          <p:cNvPr id="16" name="Picture Placeholder 15"/>
          <p:cNvSpPr>
            <a:spLocks noGrp="1"/>
          </p:cNvSpPr>
          <p:nvPr>
            <p:ph type="pic" sz="quarter" idx="11" hasCustomPrompt="1"/>
          </p:nvPr>
        </p:nvSpPr>
        <p:spPr>
          <a:xfrm>
            <a:off x="-3475" y="3472372"/>
            <a:ext cx="3508375" cy="3410628"/>
          </a:xfrm>
        </p:spPr>
        <p:txBody>
          <a:bodyPr/>
          <a:lstStyle>
            <a:lvl1pPr>
              <a:defRPr baseline="0"/>
            </a:lvl1pPr>
          </a:lstStyle>
          <a:p>
            <a:r>
              <a:rPr lang="en-US" dirty="0"/>
              <a:t>Drag picture here or click icon</a:t>
            </a:r>
          </a:p>
        </p:txBody>
      </p:sp>
      <p:sp>
        <p:nvSpPr>
          <p:cNvPr id="2" name="Title 1"/>
          <p:cNvSpPr>
            <a:spLocks noGrp="1"/>
          </p:cNvSpPr>
          <p:nvPr>
            <p:ph type="title"/>
          </p:nvPr>
        </p:nvSpPr>
        <p:spPr>
          <a:xfrm>
            <a:off x="4021666" y="296346"/>
            <a:ext cx="4041775" cy="910154"/>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3"/>
          </p:nvPr>
        </p:nvSpPr>
        <p:spPr>
          <a:xfrm>
            <a:off x="402166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216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3" descr="JHI_Vert_Web.png"/>
          <p:cNvPicPr>
            <a:picLocks noChangeAspect="1"/>
          </p:cNvPicPr>
          <p:nvPr/>
        </p:nvPicPr>
        <p:blipFill>
          <a:blip r:embed="rId2" cstate="print">
            <a:extLst>
              <a:ext uri="{28A0092B-C50C-407E-A947-70E740481C1C}">
                <a14:useLocalDpi xmlns:a14="http://schemas.microsoft.com/office/drawing/2010/main"/>
              </a:ext>
            </a:extLst>
          </a:blip>
          <a:srcRect l="-135523" r="-135523"/>
          <a:stretch>
            <a:fillRect/>
          </a:stretch>
        </p:blipFill>
        <p:spPr>
          <a:xfrm>
            <a:off x="7573037" y="167543"/>
            <a:ext cx="2111704" cy="1161356"/>
          </a:xfrm>
          <a:prstGeom prst="rect">
            <a:avLst/>
          </a:prstGeom>
        </p:spPr>
      </p:pic>
      <p:cxnSp>
        <p:nvCxnSpPr>
          <p:cNvPr id="11" name="Straight Connector 10"/>
          <p:cNvCxnSpPr/>
          <p:nvPr/>
        </p:nvCxnSpPr>
        <p:spPr>
          <a:xfrm>
            <a:off x="3522137" y="-34814"/>
            <a:ext cx="0" cy="6892815"/>
          </a:xfrm>
          <a:prstGeom prst="line">
            <a:avLst/>
          </a:prstGeom>
          <a:ln w="38100" cmpd="sng">
            <a:solidFill>
              <a:srgbClr val="55555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0" y="3447372"/>
            <a:ext cx="3508452" cy="0"/>
          </a:xfrm>
          <a:prstGeom prst="line">
            <a:avLst/>
          </a:prstGeom>
          <a:ln w="38100" cmpd="sng">
            <a:solidFill>
              <a:srgbClr val="555559"/>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6"/>
          <p:cNvSpPr>
            <a:spLocks noGrp="1"/>
          </p:cNvSpPr>
          <p:nvPr>
            <p:ph type="sldNum" sz="quarter" idx="12"/>
          </p:nvPr>
        </p:nvSpPr>
        <p:spPr>
          <a:xfrm>
            <a:off x="6553200" y="6356350"/>
            <a:ext cx="2133600" cy="365125"/>
          </a:xfrm>
        </p:spPr>
        <p:txBody>
          <a:bodyPr/>
          <a:lstStyle/>
          <a:p>
            <a:fld id="{AE9FFEF2-36C3-4651-AC45-35D731F5BDD9}" type="slidenum">
              <a:rPr lang="en-GB" smtClean="0"/>
              <a:t>‹#›</a:t>
            </a:fld>
            <a:endParaRPr lang="en-GB" dirty="0"/>
          </a:p>
        </p:txBody>
      </p:sp>
    </p:spTree>
    <p:extLst>
      <p:ext uri="{BB962C8B-B14F-4D97-AF65-F5344CB8AC3E}">
        <p14:creationId xmlns:p14="http://schemas.microsoft.com/office/powerpoint/2010/main" val="211343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de 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E9FFEF2-36C3-4651-AC45-35D731F5BDD9}" type="slidenum">
              <a:rPr lang="en-GB" smtClean="0"/>
              <a:t>‹#›</a:t>
            </a:fld>
            <a:endParaRPr lang="en-GB" dirty="0"/>
          </a:p>
        </p:txBody>
      </p:sp>
      <p:sp>
        <p:nvSpPr>
          <p:cNvPr id="8" name="Title 1"/>
          <p:cNvSpPr>
            <a:spLocks noGrp="1"/>
          </p:cNvSpPr>
          <p:nvPr>
            <p:ph type="title"/>
          </p:nvPr>
        </p:nvSpPr>
        <p:spPr>
          <a:xfrm>
            <a:off x="4021666" y="296346"/>
            <a:ext cx="4041775" cy="910154"/>
          </a:xfrm>
        </p:spPr>
        <p:txBody>
          <a:bodyPr/>
          <a:lstStyle>
            <a:lvl1pPr>
              <a:defRPr/>
            </a:lvl1pPr>
          </a:lstStyle>
          <a:p>
            <a:r>
              <a:rPr lang="en-US"/>
              <a:t>Click to edit Master title style</a:t>
            </a:r>
            <a:endParaRPr lang="en-US" dirty="0"/>
          </a:p>
        </p:txBody>
      </p:sp>
      <p:sp>
        <p:nvSpPr>
          <p:cNvPr id="9" name="Text Placeholder 4"/>
          <p:cNvSpPr>
            <a:spLocks noGrp="1"/>
          </p:cNvSpPr>
          <p:nvPr>
            <p:ph type="body" sz="quarter" idx="3"/>
          </p:nvPr>
        </p:nvSpPr>
        <p:spPr>
          <a:xfrm>
            <a:off x="402166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0216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3" descr="JHI_Vert_Web.png"/>
          <p:cNvPicPr>
            <a:picLocks noChangeAspect="1"/>
          </p:cNvPicPr>
          <p:nvPr/>
        </p:nvPicPr>
        <p:blipFill>
          <a:blip r:embed="rId2" cstate="print">
            <a:extLst>
              <a:ext uri="{28A0092B-C50C-407E-A947-70E740481C1C}">
                <a14:useLocalDpi xmlns:a14="http://schemas.microsoft.com/office/drawing/2010/main"/>
              </a:ext>
            </a:extLst>
          </a:blip>
          <a:srcRect l="-135523" r="-135523"/>
          <a:stretch>
            <a:fillRect/>
          </a:stretch>
        </p:blipFill>
        <p:spPr>
          <a:xfrm>
            <a:off x="7573037" y="167543"/>
            <a:ext cx="2111704" cy="1161356"/>
          </a:xfrm>
          <a:prstGeom prst="rect">
            <a:avLst/>
          </a:prstGeom>
        </p:spPr>
      </p:pic>
      <p:cxnSp>
        <p:nvCxnSpPr>
          <p:cNvPr id="12" name="Straight Connector 11"/>
          <p:cNvCxnSpPr/>
          <p:nvPr/>
        </p:nvCxnSpPr>
        <p:spPr>
          <a:xfrm>
            <a:off x="3522137" y="-34814"/>
            <a:ext cx="0" cy="6892815"/>
          </a:xfrm>
          <a:prstGeom prst="line">
            <a:avLst/>
          </a:prstGeom>
          <a:ln w="38100" cmpd="sng">
            <a:solidFill>
              <a:srgbClr val="555559"/>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3" hasCustomPrompt="1"/>
          </p:nvPr>
        </p:nvSpPr>
        <p:spPr>
          <a:xfrm>
            <a:off x="-21310" y="0"/>
            <a:ext cx="3522663" cy="6858000"/>
          </a:xfrm>
        </p:spPr>
        <p:txBody>
          <a:bodyPr/>
          <a:lstStyle/>
          <a:p>
            <a:r>
              <a:rPr lang="en-US" dirty="0"/>
              <a:t>Drag picture here or click icon</a:t>
            </a:r>
          </a:p>
        </p:txBody>
      </p:sp>
    </p:spTree>
    <p:extLst>
      <p:ext uri="{BB962C8B-B14F-4D97-AF65-F5344CB8AC3E}">
        <p14:creationId xmlns:p14="http://schemas.microsoft.com/office/powerpoint/2010/main" val="320464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5469"/>
            <a:ext cx="6271595" cy="729720"/>
          </a:xfrm>
        </p:spPr>
        <p:txBody>
          <a:bodyPr>
            <a:normAutofit/>
          </a:bodyPr>
          <a:lstStyle>
            <a:lvl1pPr>
              <a:defRPr sz="2400" b="0"/>
            </a:lvl1pPr>
          </a:lstStyle>
          <a:p>
            <a:r>
              <a:rPr lang="en-GB" dirty="0"/>
              <a:t>Thanks to</a:t>
            </a:r>
            <a:r>
              <a:rPr lang="mr-IN" dirty="0"/>
              <a:t>…</a:t>
            </a:r>
            <a:endParaRPr lang="en-US" dirty="0"/>
          </a:p>
        </p:txBody>
      </p:sp>
      <p:pic>
        <p:nvPicPr>
          <p:cNvPr id="6" name="Content Placeholder 3" descr="JHI_Vert_Web.png"/>
          <p:cNvPicPr>
            <a:picLocks noChangeAspect="1"/>
          </p:cNvPicPr>
          <p:nvPr/>
        </p:nvPicPr>
        <p:blipFill>
          <a:blip r:embed="rId2" cstate="print">
            <a:extLst>
              <a:ext uri="{28A0092B-C50C-407E-A947-70E740481C1C}">
                <a14:useLocalDpi xmlns:a14="http://schemas.microsoft.com/office/drawing/2010/main"/>
              </a:ext>
            </a:extLst>
          </a:blip>
          <a:srcRect l="-135523" r="-135523"/>
          <a:stretch>
            <a:fillRect/>
          </a:stretch>
        </p:blipFill>
        <p:spPr>
          <a:xfrm>
            <a:off x="7573037" y="167543"/>
            <a:ext cx="2111704" cy="1161356"/>
          </a:xfrm>
          <a:prstGeom prst="rect">
            <a:avLst/>
          </a:prstGeom>
        </p:spPr>
      </p:pic>
      <p:pic>
        <p:nvPicPr>
          <p:cNvPr id="7" name="Picture 6" descr="SG_Dual_linear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219" y="6033529"/>
            <a:ext cx="2093943" cy="382483"/>
          </a:xfrm>
          <a:prstGeom prst="rect">
            <a:avLst/>
          </a:prstGeom>
        </p:spPr>
      </p:pic>
      <p:pic>
        <p:nvPicPr>
          <p:cNvPr id="8" name="Picture 7" descr="AthenaSWANBronzeAward-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7710" y="5824890"/>
            <a:ext cx="1211003" cy="664391"/>
          </a:xfrm>
          <a:prstGeom prst="rect">
            <a:avLst/>
          </a:prstGeom>
        </p:spPr>
      </p:pic>
      <p:pic>
        <p:nvPicPr>
          <p:cNvPr id="9" name="Picture 8" descr="living wa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6410" y="5751621"/>
            <a:ext cx="961599" cy="759663"/>
          </a:xfrm>
          <a:prstGeom prst="rect">
            <a:avLst/>
          </a:prstGeom>
        </p:spPr>
      </p:pic>
      <p:pic>
        <p:nvPicPr>
          <p:cNvPr id="10" name="Picture 9" descr="SGS_ISO 9001_TCL_H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6766" y="5751621"/>
            <a:ext cx="702868" cy="686106"/>
          </a:xfrm>
          <a:prstGeom prst="rect">
            <a:avLst/>
          </a:prstGeom>
        </p:spPr>
      </p:pic>
      <p:pic>
        <p:nvPicPr>
          <p:cNvPr id="11" name="Picture 10" descr="SGS_ISO 14001_TCL_H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239" y="5770883"/>
            <a:ext cx="683135" cy="666843"/>
          </a:xfrm>
          <a:prstGeom prst="rect">
            <a:avLst/>
          </a:prstGeom>
        </p:spPr>
      </p:pic>
    </p:spTree>
    <p:extLst>
      <p:ext uri="{BB962C8B-B14F-4D97-AF65-F5344CB8AC3E}">
        <p14:creationId xmlns:p14="http://schemas.microsoft.com/office/powerpoint/2010/main" val="131497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346"/>
            <a:ext cx="8229600" cy="729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FFEF2-36C3-4651-AC45-35D731F5BDD9}" type="slidenum">
              <a:rPr lang="en-GB" smtClean="0"/>
              <a:t>‹#›</a:t>
            </a:fld>
            <a:endParaRPr lang="en-GB" dirty="0"/>
          </a:p>
        </p:txBody>
      </p:sp>
    </p:spTree>
    <p:extLst>
      <p:ext uri="{BB962C8B-B14F-4D97-AF65-F5344CB8AC3E}">
        <p14:creationId xmlns:p14="http://schemas.microsoft.com/office/powerpoint/2010/main" val="19231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marL="0" indent="0" algn="l" defTabSz="457200" rtl="0" eaLnBrk="1" latinLnBrk="0" hangingPunct="1">
        <a:spcBef>
          <a:spcPct val="0"/>
        </a:spcBef>
        <a:buClr>
          <a:srgbClr val="799934"/>
        </a:buClr>
        <a:buFont typeface="Arial"/>
        <a:buNone/>
        <a:defRPr sz="3600" b="1" i="0" kern="1200">
          <a:solidFill>
            <a:srgbClr val="555559"/>
          </a:solidFill>
          <a:latin typeface="+mj-lt"/>
          <a:ea typeface="+mj-ea"/>
          <a:cs typeface="+mj-cs"/>
        </a:defRPr>
      </a:lvl1pPr>
    </p:titleStyle>
    <p:bodyStyle>
      <a:lvl1pPr marL="342900" indent="-342900" algn="l" defTabSz="457200" rtl="0" eaLnBrk="1" latinLnBrk="0" hangingPunct="1">
        <a:spcBef>
          <a:spcPct val="20000"/>
        </a:spcBef>
        <a:buClr>
          <a:srgbClr val="799934"/>
        </a:buClr>
        <a:buFont typeface="Wingdings" charset="2"/>
        <a:buChar char="§"/>
        <a:defRPr sz="3200" kern="1200">
          <a:solidFill>
            <a:srgbClr val="555559"/>
          </a:solidFill>
          <a:latin typeface="+mn-lt"/>
          <a:ea typeface="+mn-ea"/>
          <a:cs typeface="+mn-cs"/>
        </a:defRPr>
      </a:lvl1pPr>
      <a:lvl2pPr marL="742950" indent="-285750" algn="l" defTabSz="457200" rtl="0" eaLnBrk="1" latinLnBrk="0" hangingPunct="1">
        <a:spcBef>
          <a:spcPct val="20000"/>
        </a:spcBef>
        <a:buClr>
          <a:srgbClr val="FF9E15"/>
        </a:buClr>
        <a:buFont typeface="Wingdings" charset="2"/>
        <a:buChar char="§"/>
        <a:defRPr sz="2800" kern="1200">
          <a:solidFill>
            <a:srgbClr val="555559"/>
          </a:solidFill>
          <a:latin typeface="+mn-lt"/>
          <a:ea typeface="+mn-ea"/>
          <a:cs typeface="+mn-cs"/>
        </a:defRPr>
      </a:lvl2pPr>
      <a:lvl3pPr marL="1143000" indent="-228600" algn="l" defTabSz="457200" rtl="0" eaLnBrk="1" latinLnBrk="0" hangingPunct="1">
        <a:spcBef>
          <a:spcPct val="20000"/>
        </a:spcBef>
        <a:buClr>
          <a:srgbClr val="00748C"/>
        </a:buClr>
        <a:buFont typeface="Wingdings" charset="2"/>
        <a:buChar char="§"/>
        <a:defRPr sz="2400" kern="1200">
          <a:solidFill>
            <a:srgbClr val="555559"/>
          </a:solidFill>
          <a:latin typeface="+mn-lt"/>
          <a:ea typeface="+mn-ea"/>
          <a:cs typeface="+mn-cs"/>
        </a:defRPr>
      </a:lvl3pPr>
      <a:lvl4pPr marL="1600200" indent="-228600" algn="l" defTabSz="457200" rtl="0" eaLnBrk="1" latinLnBrk="0" hangingPunct="1">
        <a:spcBef>
          <a:spcPct val="20000"/>
        </a:spcBef>
        <a:buClr>
          <a:srgbClr val="CF009E"/>
        </a:buClr>
        <a:buFont typeface="Wingdings" charset="2"/>
        <a:buChar char="§"/>
        <a:defRPr sz="2000" kern="1200">
          <a:solidFill>
            <a:srgbClr val="555559"/>
          </a:solidFill>
          <a:latin typeface="+mn-lt"/>
          <a:ea typeface="+mn-ea"/>
          <a:cs typeface="+mn-cs"/>
        </a:defRPr>
      </a:lvl4pPr>
      <a:lvl5pPr marL="2057400" indent="-228600" algn="l" defTabSz="457200" rtl="0" eaLnBrk="1" latinLnBrk="0" hangingPunct="1">
        <a:spcBef>
          <a:spcPct val="20000"/>
        </a:spcBef>
        <a:buClr>
          <a:srgbClr val="853175"/>
        </a:buClr>
        <a:buFont typeface="Wingdings" charset="2"/>
        <a:buChar char="§"/>
        <a:defRPr sz="2000" kern="1200">
          <a:solidFill>
            <a:srgbClr val="5555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913" y="2348880"/>
            <a:ext cx="8490173" cy="1323439"/>
          </a:xfrm>
        </p:spPr>
        <p:txBody>
          <a:bodyPr/>
          <a:lstStyle/>
          <a:p>
            <a:r>
              <a:rPr lang="en-GB" sz="4000" dirty="0"/>
              <a:t>Willow Constructed Wetland Timeline 2017-18</a:t>
            </a:r>
            <a:endParaRPr lang="en-GB" sz="4000" i="1" dirty="0"/>
          </a:p>
        </p:txBody>
      </p:sp>
      <p:sp>
        <p:nvSpPr>
          <p:cNvPr id="3" name="Rectangle 2">
            <a:extLst>
              <a:ext uri="{FF2B5EF4-FFF2-40B4-BE49-F238E27FC236}">
                <a16:creationId xmlns="" xmlns:a16="http://schemas.microsoft.com/office/drawing/2014/main" id="{46182442-0795-42AC-9371-08E795246864}"/>
              </a:ext>
            </a:extLst>
          </p:cNvPr>
          <p:cNvSpPr/>
          <p:nvPr/>
        </p:nvSpPr>
        <p:spPr>
          <a:xfrm>
            <a:off x="395536" y="4055150"/>
            <a:ext cx="6552728" cy="2631490"/>
          </a:xfrm>
          <a:prstGeom prst="rect">
            <a:avLst/>
          </a:prstGeom>
        </p:spPr>
        <p:txBody>
          <a:bodyPr wrap="square">
            <a:spAutoFit/>
          </a:bodyPr>
          <a:lstStyle/>
          <a:p>
            <a:r>
              <a:rPr lang="en-US" sz="3300" b="1" dirty="0" smtClean="0">
                <a:solidFill>
                  <a:srgbClr val="555559"/>
                </a:solidFill>
                <a:ea typeface="+mj-ea"/>
                <a:cs typeface="+mj-cs"/>
              </a:rPr>
              <a:t>Lisa Avery, Jenni Stockan, Luke Beesley, Matteo Tamburini, Eulyn Pagaling, Joseph Palmer, Adam Wyness, Rupert Hough</a:t>
            </a:r>
            <a:endParaRPr lang="en-US" sz="3300" b="1" dirty="0">
              <a:solidFill>
                <a:srgbClr val="555559"/>
              </a:solidFill>
              <a:ea typeface="+mj-ea"/>
              <a:cs typeface="+mj-cs"/>
            </a:endParaRPr>
          </a:p>
          <a:p>
            <a:endParaRPr lang="en-US" sz="3300" b="1" dirty="0">
              <a:solidFill>
                <a:srgbClr val="555559"/>
              </a:solidFill>
              <a:ea typeface="+mj-ea"/>
              <a:cs typeface="+mj-cs"/>
            </a:endParaRPr>
          </a:p>
        </p:txBody>
      </p:sp>
    </p:spTree>
    <p:extLst>
      <p:ext uri="{BB962C8B-B14F-4D97-AF65-F5344CB8AC3E}">
        <p14:creationId xmlns:p14="http://schemas.microsoft.com/office/powerpoint/2010/main" val="813988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Pharmaceuticals and Pesticides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8156565"/>
              </p:ext>
            </p:extLst>
          </p:nvPr>
        </p:nvGraphicFramePr>
        <p:xfrm>
          <a:off x="323528" y="1268760"/>
          <a:ext cx="8568953" cy="3270950"/>
        </p:xfrm>
        <a:graphic>
          <a:graphicData uri="http://schemas.openxmlformats.org/drawingml/2006/table">
            <a:tbl>
              <a:tblPr firstRow="1" bandRow="1">
                <a:tableStyleId>{5C22544A-7EE6-4342-B048-85BDC9FD1C3A}</a:tableStyleId>
              </a:tblPr>
              <a:tblGrid>
                <a:gridCol w="2596652"/>
                <a:gridCol w="1298327"/>
                <a:gridCol w="3146834"/>
                <a:gridCol w="1527140"/>
              </a:tblGrid>
              <a:tr h="703430">
                <a:tc>
                  <a:txBody>
                    <a:bodyPr/>
                    <a:lstStyle/>
                    <a:p>
                      <a:r>
                        <a:rPr lang="en-GB" sz="1800" dirty="0" smtClean="0">
                          <a:latin typeface="+mn-lt"/>
                        </a:rPr>
                        <a:t>Pharmaceuticals</a:t>
                      </a:r>
                      <a:endParaRPr lang="en-GB" sz="1800" dirty="0">
                        <a:latin typeface="+mn-lt"/>
                      </a:endParaRPr>
                    </a:p>
                  </a:txBody>
                  <a:tcPr/>
                </a:tc>
                <a:tc>
                  <a:txBody>
                    <a:bodyPr/>
                    <a:lstStyle/>
                    <a:p>
                      <a:r>
                        <a:rPr lang="en-GB" sz="1800" dirty="0" smtClean="0">
                          <a:latin typeface="+mn-lt"/>
                        </a:rPr>
                        <a:t>Samples +ve (n=5)</a:t>
                      </a:r>
                      <a:endParaRPr lang="en-GB" sz="1800" dirty="0">
                        <a:latin typeface="+mn-lt"/>
                      </a:endParaRPr>
                    </a:p>
                  </a:txBody>
                  <a:tcPr/>
                </a:tc>
                <a:tc>
                  <a:txBody>
                    <a:bodyPr/>
                    <a:lstStyle/>
                    <a:p>
                      <a:r>
                        <a:rPr lang="en-GB" sz="1800" dirty="0" smtClean="0">
                          <a:latin typeface="+mn-lt"/>
                        </a:rPr>
                        <a:t>Pesticides / herbicides/ fungicides/insecticides</a:t>
                      </a:r>
                      <a:endParaRPr lang="en-GB" sz="1800"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latin typeface="+mn-lt"/>
                        </a:rPr>
                        <a:t>Samples +ve (n=5)</a:t>
                      </a:r>
                    </a:p>
                  </a:txBody>
                  <a:tcPr/>
                </a:tc>
              </a:tr>
              <a:tr h="285280">
                <a:tc>
                  <a:txBody>
                    <a:bodyPr/>
                    <a:lstStyle/>
                    <a:p>
                      <a:pPr algn="l" fontAlgn="b"/>
                      <a:r>
                        <a:rPr lang="en-GB" sz="1600" b="0" i="0" u="none" strike="noStrike" dirty="0" smtClean="0">
                          <a:solidFill>
                            <a:srgbClr val="000000"/>
                          </a:solidFill>
                          <a:effectLst/>
                          <a:latin typeface="+mn-lt"/>
                        </a:rPr>
                        <a:t>BPA</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Isoproturon</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r>
              <a:tr h="285280">
                <a:tc>
                  <a:txBody>
                    <a:bodyPr/>
                    <a:lstStyle/>
                    <a:p>
                      <a:pPr algn="l" fontAlgn="b"/>
                      <a:r>
                        <a:rPr lang="en-GB" sz="1600" b="0" i="0" u="none" strike="noStrike" dirty="0" smtClean="0">
                          <a:solidFill>
                            <a:srgbClr val="000000"/>
                          </a:solidFill>
                          <a:effectLst/>
                          <a:latin typeface="+mn-lt"/>
                        </a:rPr>
                        <a:t>Ibuprofen</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3/5</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Chlortoluron</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r>
              <a:tr h="285280">
                <a:tc>
                  <a:txBody>
                    <a:bodyPr/>
                    <a:lstStyle/>
                    <a:p>
                      <a:pPr algn="l" fontAlgn="b"/>
                      <a:r>
                        <a:rPr lang="en-GB" sz="1600" b="0" i="0" u="none" strike="noStrike" dirty="0" smtClean="0">
                          <a:solidFill>
                            <a:srgbClr val="000000"/>
                          </a:solidFill>
                          <a:effectLst/>
                          <a:latin typeface="+mn-lt"/>
                        </a:rPr>
                        <a:t>Tramadol</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Chlorpyrifos</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r>
              <a:tr h="285280">
                <a:tc>
                  <a:txBody>
                    <a:bodyPr/>
                    <a:lstStyle/>
                    <a:p>
                      <a:pPr algn="l" fontAlgn="b"/>
                      <a:r>
                        <a:rPr lang="en-GB" sz="1600" b="0" i="0" u="none" strike="noStrike" dirty="0" smtClean="0">
                          <a:solidFill>
                            <a:srgbClr val="000000"/>
                          </a:solidFill>
                          <a:effectLst/>
                          <a:latin typeface="+mn-lt"/>
                        </a:rPr>
                        <a:t>Acetaminophen</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0/5</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Epoxiconazole</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r>
              <a:tr h="285280">
                <a:tc>
                  <a:txBody>
                    <a:bodyPr/>
                    <a:lstStyle/>
                    <a:p>
                      <a:pPr algn="l" fontAlgn="b"/>
                      <a:r>
                        <a:rPr lang="en-GB" sz="1600" b="0" i="0" u="none" strike="noStrike" dirty="0" smtClean="0">
                          <a:solidFill>
                            <a:srgbClr val="000000"/>
                          </a:solidFill>
                          <a:effectLst/>
                          <a:latin typeface="+mn-lt"/>
                        </a:rPr>
                        <a:t>Triclosan</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Permethrin</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r>
              <a:tr h="285280">
                <a:tc>
                  <a:txBody>
                    <a:bodyPr/>
                    <a:lstStyle/>
                    <a:p>
                      <a:pPr algn="l" fontAlgn="b"/>
                      <a:r>
                        <a:rPr lang="en-GB" sz="1600" b="0" i="0" u="none" strike="noStrike" dirty="0" smtClean="0">
                          <a:solidFill>
                            <a:srgbClr val="000000"/>
                          </a:solidFill>
                          <a:effectLst/>
                          <a:latin typeface="+mn-lt"/>
                        </a:rPr>
                        <a:t>Diclofenac</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4/5</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Cypermethrin</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r>
              <a:tr h="285280">
                <a:tc>
                  <a:txBody>
                    <a:bodyPr/>
                    <a:lstStyle/>
                    <a:p>
                      <a:pPr algn="l" fontAlgn="b"/>
                      <a:r>
                        <a:rPr lang="en-GB" sz="1600" b="0" i="0" u="none" strike="noStrike" dirty="0" smtClean="0">
                          <a:solidFill>
                            <a:srgbClr val="000000"/>
                          </a:solidFill>
                          <a:effectLst/>
                          <a:latin typeface="+mn-lt"/>
                        </a:rPr>
                        <a:t>Carbamazepine</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3/5</a:t>
                      </a:r>
                      <a:endParaRPr lang="en-GB" sz="1600" b="0" i="0" u="none" strike="noStrike" dirty="0">
                        <a:solidFill>
                          <a:srgbClr val="000000"/>
                        </a:solidFill>
                        <a:effectLst/>
                        <a:latin typeface="+mn-lt"/>
                      </a:endParaRPr>
                    </a:p>
                  </a:txBody>
                  <a:tcPr marL="7620" marR="7620" marT="762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n-lt"/>
                        </a:rPr>
                        <a:t>Metaldehyde</a:t>
                      </a:r>
                    </a:p>
                  </a:txBody>
                  <a:tcPr marL="7620" marR="7620" marT="7620" marB="0" anchor="b"/>
                </a:tc>
                <a:tc>
                  <a:txBody>
                    <a:bodyPr/>
                    <a:lstStyle/>
                    <a:p>
                      <a:r>
                        <a:rPr lang="en-GB" sz="1600" dirty="0" smtClean="0"/>
                        <a:t>5/5</a:t>
                      </a:r>
                      <a:endParaRPr lang="en-GB" sz="1600" dirty="0"/>
                    </a:p>
                  </a:txBody>
                  <a:tcPr marL="7620" marR="7620" marT="7620" marB="0" anchor="b"/>
                </a:tc>
              </a:tr>
              <a:tr h="285280">
                <a:tc>
                  <a:txBody>
                    <a:bodyPr/>
                    <a:lstStyle/>
                    <a:p>
                      <a:pPr algn="l" fontAlgn="b"/>
                      <a:r>
                        <a:rPr lang="en-GB" sz="1600" b="0" i="0" u="none" strike="noStrike" dirty="0" smtClean="0">
                          <a:solidFill>
                            <a:srgbClr val="000000"/>
                          </a:solidFill>
                          <a:effectLst/>
                          <a:latin typeface="+mn-lt"/>
                        </a:rPr>
                        <a:t>Trimethprim</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n-lt"/>
                        </a:rPr>
                        <a:t>Simazine</a:t>
                      </a:r>
                    </a:p>
                  </a:txBody>
                  <a:tcPr marL="7620" marR="7620" marT="7620" marB="0" anchor="b"/>
                </a:tc>
                <a:tc>
                  <a:txBody>
                    <a:bodyPr/>
                    <a:lstStyle/>
                    <a:p>
                      <a:r>
                        <a:rPr lang="en-GB" sz="1600" dirty="0" smtClean="0"/>
                        <a:t>5/5</a:t>
                      </a:r>
                      <a:endParaRPr lang="en-GB" sz="1600" dirty="0"/>
                    </a:p>
                  </a:txBody>
                  <a:tcPr marL="7620" marR="7620" marT="7620" marB="0" anchor="b"/>
                </a:tc>
              </a:tr>
              <a:tr h="285280">
                <a:tc>
                  <a:txBody>
                    <a:bodyPr/>
                    <a:lstStyle/>
                    <a:p>
                      <a:pPr algn="l" fontAlgn="b"/>
                      <a:r>
                        <a:rPr lang="en-GB" sz="1600" b="0" i="0" u="none" strike="noStrike" dirty="0" smtClean="0">
                          <a:solidFill>
                            <a:srgbClr val="000000"/>
                          </a:solidFill>
                          <a:effectLst/>
                          <a:latin typeface="+mn-lt"/>
                        </a:rPr>
                        <a:t>Benzothiazole</a:t>
                      </a:r>
                      <a:endParaRPr lang="en-GB" sz="1600" b="0" i="0" u="none" strike="noStrike" dirty="0">
                        <a:solidFill>
                          <a:srgbClr val="000000"/>
                        </a:solidFill>
                        <a:effectLst/>
                        <a:latin typeface="+mn-lt"/>
                      </a:endParaRP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mn-lt"/>
                        </a:rPr>
                        <a:t>Atrazine</a:t>
                      </a:r>
                    </a:p>
                  </a:txBody>
                  <a:tcPr marL="7620" marR="7620" marT="7620" marB="0" anchor="b"/>
                </a:tc>
                <a:tc>
                  <a:txBody>
                    <a:bodyPr/>
                    <a:lstStyle/>
                    <a:p>
                      <a:pPr algn="l" fontAlgn="b"/>
                      <a:r>
                        <a:rPr lang="en-GB" sz="1600" b="0" i="0" u="none" strike="noStrike" dirty="0" smtClean="0">
                          <a:solidFill>
                            <a:srgbClr val="000000"/>
                          </a:solidFill>
                          <a:effectLst/>
                          <a:latin typeface="+mn-lt"/>
                        </a:rPr>
                        <a:t>5/5</a:t>
                      </a:r>
                      <a:endParaRPr lang="en-GB" sz="1600" b="0" i="0" u="none" strike="noStrike" dirty="0">
                        <a:solidFill>
                          <a:srgbClr val="000000"/>
                        </a:solidFill>
                        <a:effectLst/>
                        <a:latin typeface="+mn-lt"/>
                      </a:endParaRPr>
                    </a:p>
                  </a:txBody>
                  <a:tcPr marL="7620" marR="7620" marT="7620" marB="0" anchor="b"/>
                </a:tc>
              </a:tr>
            </a:tbl>
          </a:graphicData>
        </a:graphic>
      </p:graphicFrame>
      <p:sp>
        <p:nvSpPr>
          <p:cNvPr id="6" name="TextBox 5"/>
          <p:cNvSpPr txBox="1"/>
          <p:nvPr/>
        </p:nvSpPr>
        <p:spPr>
          <a:xfrm>
            <a:off x="251520" y="4725144"/>
            <a:ext cx="8856984" cy="1200329"/>
          </a:xfrm>
          <a:prstGeom prst="rect">
            <a:avLst/>
          </a:prstGeom>
          <a:noFill/>
        </p:spPr>
        <p:txBody>
          <a:bodyPr wrap="square" rtlCol="0">
            <a:spAutoFit/>
          </a:bodyPr>
          <a:lstStyle/>
          <a:p>
            <a:r>
              <a:rPr lang="en-GB" dirty="0" smtClean="0"/>
              <a:t>Five samples of primary effluent (i.e. influent to the constructed wetlands) were analysed for some major compounds within pharmaceuticals/personal care products/pesticides etc. While data must be interpreted with caution as further optimisation of the methodology is required, all bar acetominophen were detected in at least three out of five samples.</a:t>
            </a:r>
            <a:endParaRPr lang="en-GB" dirty="0"/>
          </a:p>
        </p:txBody>
      </p:sp>
    </p:spTree>
    <p:extLst>
      <p:ext uri="{BB962C8B-B14F-4D97-AF65-F5344CB8AC3E}">
        <p14:creationId xmlns:p14="http://schemas.microsoft.com/office/powerpoint/2010/main" val="187623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Sampling Campaigns</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5328592" cy="2900099"/>
          </a:xfrm>
          <a:prstGeom prst="rect">
            <a:avLst/>
          </a:prstGeom>
          <a:noFill/>
          <a:ln w="25400">
            <a:solidFill>
              <a:srgbClr val="8A2178"/>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51520" y="4437112"/>
            <a:ext cx="8640960" cy="1477328"/>
          </a:xfrm>
          <a:prstGeom prst="rect">
            <a:avLst/>
          </a:prstGeom>
          <a:noFill/>
        </p:spPr>
        <p:txBody>
          <a:bodyPr wrap="square" rtlCol="0">
            <a:spAutoFit/>
          </a:bodyPr>
          <a:lstStyle/>
          <a:p>
            <a:pPr algn="just"/>
            <a:r>
              <a:rPr lang="en-GB" dirty="0"/>
              <a:t>Due to technical difficulties with the beds, sampling data generated in 2017-18 were </a:t>
            </a:r>
            <a:r>
              <a:rPr lang="en-GB" dirty="0" smtClean="0"/>
              <a:t>limited. Along with the findings of the mesocosm experiment, we aim to build upon these with </a:t>
            </a:r>
            <a:r>
              <a:rPr lang="en-GB" dirty="0"/>
              <a:t>robust campaigns in 2018-19 to determine the relationship between operational parameters (hydraulic loading rate, retention time) and treatment performance for standard and selected emerging </a:t>
            </a:r>
            <a:r>
              <a:rPr lang="en-GB" dirty="0" smtClean="0"/>
              <a:t>contaminants.</a:t>
            </a:r>
            <a:endParaRPr lang="en-GB" dirty="0"/>
          </a:p>
        </p:txBody>
      </p:sp>
    </p:spTree>
    <p:extLst>
      <p:ext uri="{BB962C8B-B14F-4D97-AF65-F5344CB8AC3E}">
        <p14:creationId xmlns:p14="http://schemas.microsoft.com/office/powerpoint/2010/main" val="378767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87846332"/>
              </p:ext>
            </p:extLst>
          </p:nvPr>
        </p:nvGraphicFramePr>
        <p:xfrm>
          <a:off x="35496" y="44624"/>
          <a:ext cx="9108504" cy="6813376"/>
        </p:xfrm>
        <a:graphic>
          <a:graphicData uri="http://schemas.openxmlformats.org/drawingml/2006/table">
            <a:tbl>
              <a:tblPr firstRow="1" bandRow="1">
                <a:tableStyleId>{5C22544A-7EE6-4342-B048-85BDC9FD1C3A}</a:tableStyleId>
              </a:tblPr>
              <a:tblGrid>
                <a:gridCol w="1286622"/>
                <a:gridCol w="7821882"/>
              </a:tblGrid>
              <a:tr h="467899">
                <a:tc>
                  <a:txBody>
                    <a:bodyPr/>
                    <a:lstStyle/>
                    <a:p>
                      <a:r>
                        <a:rPr lang="en-GB" dirty="0" smtClean="0"/>
                        <a:t>Month</a:t>
                      </a:r>
                      <a:endParaRPr lang="en-GB" dirty="0"/>
                    </a:p>
                  </a:txBody>
                  <a:tcPr/>
                </a:tc>
                <a:tc>
                  <a:txBody>
                    <a:bodyPr/>
                    <a:lstStyle/>
                    <a:p>
                      <a:r>
                        <a:rPr lang="en-GB" dirty="0" smtClean="0"/>
                        <a:t>Activity</a:t>
                      </a:r>
                      <a:endParaRPr lang="en-GB" dirty="0"/>
                    </a:p>
                  </a:txBody>
                  <a:tcPr/>
                </a:tc>
              </a:tr>
              <a:tr h="1153723">
                <a:tc>
                  <a:txBody>
                    <a:bodyPr/>
                    <a:lstStyle/>
                    <a:p>
                      <a:r>
                        <a:rPr lang="en-GB" dirty="0" smtClean="0"/>
                        <a:t>Feb-17</a:t>
                      </a:r>
                      <a:endParaRPr lang="en-GB" dirty="0"/>
                    </a:p>
                  </a:txBody>
                  <a:tcPr/>
                </a:tc>
                <a:tc>
                  <a:txBody>
                    <a:bodyPr/>
                    <a:lstStyle/>
                    <a:p>
                      <a:pPr marL="285750" indent="-285750">
                        <a:buFont typeface="Arial" panose="020B0604020202020204" pitchFamily="34" charset="0"/>
                        <a:buChar char="•"/>
                      </a:pPr>
                      <a:r>
                        <a:rPr lang="en-GB" dirty="0" smtClean="0"/>
                        <a:t>Constructed wetland</a:t>
                      </a:r>
                      <a:r>
                        <a:rPr lang="en-GB" baseline="0" dirty="0" smtClean="0"/>
                        <a:t> media removed, liner and media replaced </a:t>
                      </a:r>
                    </a:p>
                    <a:p>
                      <a:pPr marL="285750" indent="-285750">
                        <a:buFont typeface="Arial" panose="020B0604020202020204" pitchFamily="34" charset="0"/>
                        <a:buChar char="•"/>
                      </a:pPr>
                      <a:r>
                        <a:rPr lang="en-GB" baseline="0" dirty="0" smtClean="0"/>
                        <a:t>Septic tank effluent samples taken for preliminary analysis of emerging organic contaminants (pharmaceuticals and pesticides)</a:t>
                      </a:r>
                      <a:endParaRPr lang="en-GB" dirty="0"/>
                    </a:p>
                  </a:txBody>
                  <a:tcPr/>
                </a:tc>
              </a:tr>
              <a:tr h="1499840">
                <a:tc>
                  <a:txBody>
                    <a:bodyPr/>
                    <a:lstStyle/>
                    <a:p>
                      <a:r>
                        <a:rPr lang="en-GB" dirty="0" smtClean="0"/>
                        <a:t>Mar-17</a:t>
                      </a:r>
                      <a:endParaRPr lang="en-GB" dirty="0"/>
                    </a:p>
                  </a:txBody>
                  <a:tcPr/>
                </a:tc>
                <a:tc>
                  <a:txBody>
                    <a:bodyPr/>
                    <a:lstStyle/>
                    <a:p>
                      <a:pPr marL="285750" indent="-285750">
                        <a:buFont typeface="Arial" panose="020B0604020202020204" pitchFamily="34" charset="0"/>
                        <a:buChar char="•"/>
                      </a:pPr>
                      <a:r>
                        <a:rPr lang="en-GB" dirty="0" smtClean="0"/>
                        <a:t>Willow cuttings prepared for planting</a:t>
                      </a:r>
                    </a:p>
                    <a:p>
                      <a:pPr marL="285750" indent="-285750">
                        <a:buFont typeface="Arial" panose="020B0604020202020204" pitchFamily="34" charset="0"/>
                        <a:buChar char="•"/>
                      </a:pPr>
                      <a:r>
                        <a:rPr lang="en-GB" dirty="0" smtClean="0"/>
                        <a:t>Samples taken for DNA extraction for</a:t>
                      </a:r>
                      <a:r>
                        <a:rPr lang="en-GB" baseline="0" dirty="0" smtClean="0"/>
                        <a:t> screening for AMR</a:t>
                      </a:r>
                    </a:p>
                    <a:p>
                      <a:pPr marL="285750" indent="-285750">
                        <a:buFont typeface="Arial" panose="020B0604020202020204" pitchFamily="34" charset="0"/>
                        <a:buChar char="•"/>
                      </a:pPr>
                      <a:r>
                        <a:rPr lang="en-GB" baseline="0" dirty="0" smtClean="0"/>
                        <a:t>Additional sampling Portal system designed</a:t>
                      </a:r>
                    </a:p>
                    <a:p>
                      <a:pPr marL="285750" indent="-285750">
                        <a:buFont typeface="Arial" panose="020B0604020202020204" pitchFamily="34" charset="0"/>
                        <a:buChar char="•"/>
                      </a:pPr>
                      <a:r>
                        <a:rPr lang="en-GB" baseline="0" dirty="0" smtClean="0"/>
                        <a:t>New media (gravel) porosity estimated – 38%.</a:t>
                      </a:r>
                      <a:endParaRPr lang="en-GB" dirty="0"/>
                    </a:p>
                  </a:txBody>
                  <a:tcPr/>
                </a:tc>
              </a:tr>
              <a:tr h="21920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Apr -17</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Both beds planted with new Willow cuttings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Site Access Renewed with Scottish</a:t>
                      </a:r>
                      <a:r>
                        <a:rPr lang="en-GB" baseline="0" dirty="0" smtClean="0"/>
                        <a:t> Water</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Two-line influent system designed to facilitate improved control of loading to each bed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Some tree disease – cuttings replaced where necessary</a:t>
                      </a:r>
                      <a:endParaRPr lang="en-GB" dirty="0" smtClean="0"/>
                    </a:p>
                    <a:p>
                      <a:pPr marL="285750" indent="-285750">
                        <a:buFont typeface="Arial" panose="020B0604020202020204" pitchFamily="34" charset="0"/>
                        <a:buChar char="•"/>
                      </a:pPr>
                      <a:endParaRPr lang="en-GB" dirty="0"/>
                    </a:p>
                  </a:txBody>
                  <a:tcPr/>
                </a:tc>
              </a:tr>
              <a:tr h="1499840">
                <a:tc>
                  <a:txBody>
                    <a:bodyPr/>
                    <a:lstStyle/>
                    <a:p>
                      <a:r>
                        <a:rPr lang="en-GB" dirty="0" smtClean="0"/>
                        <a:t>May-17</a:t>
                      </a:r>
                      <a:endParaRPr lang="en-GB" dirty="0"/>
                    </a:p>
                  </a:txBody>
                  <a:tcPr/>
                </a:tc>
                <a:tc>
                  <a:txBody>
                    <a:bodyPr/>
                    <a:lstStyle/>
                    <a:p>
                      <a:pPr marL="285750" indent="-285750">
                        <a:buFont typeface="Arial" panose="020B0604020202020204" pitchFamily="34" charset="0"/>
                        <a:buChar char="•"/>
                      </a:pPr>
                      <a:r>
                        <a:rPr lang="en-GB" dirty="0" smtClean="0"/>
                        <a:t>Issues</a:t>
                      </a:r>
                      <a:r>
                        <a:rPr lang="en-GB" baseline="0" dirty="0" smtClean="0"/>
                        <a:t> with cattle present in CW area and around gateway – SW job logged to fix fence</a:t>
                      </a:r>
                    </a:p>
                    <a:p>
                      <a:pPr marL="285750" indent="-285750">
                        <a:buFont typeface="Arial" panose="020B0604020202020204" pitchFamily="34" charset="0"/>
                        <a:buChar char="•"/>
                      </a:pPr>
                      <a:r>
                        <a:rPr lang="en-GB" baseline="0" dirty="0" smtClean="0"/>
                        <a:t>Monthly measurements on trees completed</a:t>
                      </a:r>
                    </a:p>
                    <a:p>
                      <a:pPr marL="285750" indent="-285750">
                        <a:buFont typeface="Arial" panose="020B0604020202020204" pitchFamily="34" charset="0"/>
                        <a:buChar char="•"/>
                      </a:pPr>
                      <a:r>
                        <a:rPr lang="en-GB" baseline="0" dirty="0" smtClean="0"/>
                        <a:t>Meeting to discuss analysis of emerging contaminants</a:t>
                      </a:r>
                    </a:p>
                  </a:txBody>
                  <a:tcPr/>
                </a:tc>
              </a:tr>
            </a:tbl>
          </a:graphicData>
        </a:graphic>
      </p:graphicFrame>
    </p:spTree>
    <p:extLst>
      <p:ext uri="{BB962C8B-B14F-4D97-AF65-F5344CB8AC3E}">
        <p14:creationId xmlns:p14="http://schemas.microsoft.com/office/powerpoint/2010/main" val="2547930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graphicFrame>
        <p:nvGraphicFramePr>
          <p:cNvPr id="4" name="Content Placeholder 4"/>
          <p:cNvGraphicFramePr>
            <a:graphicFrameLocks/>
          </p:cNvGraphicFramePr>
          <p:nvPr>
            <p:extLst>
              <p:ext uri="{D42A27DB-BD31-4B8C-83A1-F6EECF244321}">
                <p14:modId xmlns:p14="http://schemas.microsoft.com/office/powerpoint/2010/main" val="176250480"/>
              </p:ext>
            </p:extLst>
          </p:nvPr>
        </p:nvGraphicFramePr>
        <p:xfrm>
          <a:off x="35496" y="44624"/>
          <a:ext cx="9108504" cy="6813376"/>
        </p:xfrm>
        <a:graphic>
          <a:graphicData uri="http://schemas.openxmlformats.org/drawingml/2006/table">
            <a:tbl>
              <a:tblPr firstRow="1" bandRow="1">
                <a:tableStyleId>{5C22544A-7EE6-4342-B048-85BDC9FD1C3A}</a:tableStyleId>
              </a:tblPr>
              <a:tblGrid>
                <a:gridCol w="1286622"/>
                <a:gridCol w="7821882"/>
              </a:tblGrid>
              <a:tr h="418315">
                <a:tc>
                  <a:txBody>
                    <a:bodyPr/>
                    <a:lstStyle/>
                    <a:p>
                      <a:r>
                        <a:rPr lang="en-GB" dirty="0" smtClean="0"/>
                        <a:t>Month</a:t>
                      </a:r>
                      <a:endParaRPr lang="en-GB" dirty="0"/>
                    </a:p>
                  </a:txBody>
                  <a:tcPr/>
                </a:tc>
                <a:tc>
                  <a:txBody>
                    <a:bodyPr/>
                    <a:lstStyle/>
                    <a:p>
                      <a:r>
                        <a:rPr lang="en-GB" dirty="0" smtClean="0"/>
                        <a:t>Activity</a:t>
                      </a:r>
                      <a:endParaRPr lang="en-GB" dirty="0"/>
                    </a:p>
                  </a:txBody>
                  <a:tcPr/>
                </a:tc>
              </a:tr>
              <a:tr h="1031461">
                <a:tc>
                  <a:txBody>
                    <a:bodyPr/>
                    <a:lstStyle/>
                    <a:p>
                      <a:r>
                        <a:rPr lang="en-GB" dirty="0" smtClean="0"/>
                        <a:t>Jun-17</a:t>
                      </a:r>
                      <a:endParaRPr lang="en-GB" dirty="0"/>
                    </a:p>
                  </a:txBody>
                  <a:tcPr/>
                </a:tc>
                <a:tc>
                  <a:txBody>
                    <a:bodyPr/>
                    <a:lstStyle/>
                    <a:p>
                      <a:pPr marL="285750" indent="-285750">
                        <a:buFont typeface="Arial" panose="020B0604020202020204" pitchFamily="34" charset="0"/>
                        <a:buChar char="•"/>
                      </a:pPr>
                      <a:r>
                        <a:rPr lang="en-GB" dirty="0" smtClean="0"/>
                        <a:t>Wastewater</a:t>
                      </a:r>
                      <a:r>
                        <a:rPr lang="en-GB" baseline="0" dirty="0" smtClean="0"/>
                        <a:t> applied manually to beds to maintain Willows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Monthly measurements on trees completed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Delay to installation of new pipelines to beds</a:t>
                      </a:r>
                    </a:p>
                  </a:txBody>
                  <a:tcPr/>
                </a:tc>
              </a:tr>
              <a:tr h="722023">
                <a:tc>
                  <a:txBody>
                    <a:bodyPr/>
                    <a:lstStyle/>
                    <a:p>
                      <a:r>
                        <a:rPr lang="en-GB" dirty="0" smtClean="0"/>
                        <a:t>Jul-17</a:t>
                      </a:r>
                      <a:endParaRPr lang="en-GB" dirty="0"/>
                    </a:p>
                  </a:txBody>
                  <a:tcPr/>
                </a:tc>
                <a:tc>
                  <a:txBody>
                    <a:bodyPr/>
                    <a:lstStyle/>
                    <a:p>
                      <a:pPr marL="285750" indent="-285750">
                        <a:buFont typeface="Arial" panose="020B0604020202020204" pitchFamily="34" charset="0"/>
                        <a:buChar char="•"/>
                      </a:pPr>
                      <a:r>
                        <a:rPr lang="en-GB" dirty="0" smtClean="0"/>
                        <a:t>14 diseased trees removed and replaced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Monthly measurements on trees completed</a:t>
                      </a:r>
                    </a:p>
                  </a:txBody>
                  <a:tcPr/>
                </a:tc>
              </a:tr>
              <a:tr h="1959777">
                <a:tc>
                  <a:txBody>
                    <a:bodyPr/>
                    <a:lstStyle/>
                    <a:p>
                      <a:r>
                        <a:rPr lang="en-GB" dirty="0" smtClean="0"/>
                        <a:t>Aug-17</a:t>
                      </a:r>
                      <a:endParaRPr lang="en-GB"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New pipelines installed to facilitate flow control to both beds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Pump control pack fitted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Flouts cleaned &amp; tested.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Monthly measurements on trees completed</a:t>
                      </a:r>
                    </a:p>
                    <a:p>
                      <a:pPr marL="285750" indent="-285750">
                        <a:buFont typeface="Arial" panose="020B0604020202020204" pitchFamily="34" charset="0"/>
                        <a:buChar char="•"/>
                      </a:pPr>
                      <a:r>
                        <a:rPr lang="en-GB" dirty="0" smtClean="0"/>
                        <a:t>Beds weeded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Wastewater</a:t>
                      </a:r>
                      <a:r>
                        <a:rPr lang="en-GB" baseline="0" dirty="0" smtClean="0"/>
                        <a:t> applied manually to beds to maintain Willows </a:t>
                      </a:r>
                    </a:p>
                  </a:txBody>
                  <a:tcPr/>
                </a:tc>
              </a:tr>
              <a:tr h="1340900">
                <a:tc>
                  <a:txBody>
                    <a:bodyPr/>
                    <a:lstStyle/>
                    <a:p>
                      <a:r>
                        <a:rPr lang="en-GB" dirty="0" smtClean="0"/>
                        <a:t>Sept-17</a:t>
                      </a:r>
                      <a:endParaRPr lang="en-GB"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Wastewater</a:t>
                      </a:r>
                      <a:r>
                        <a:rPr lang="en-GB" baseline="0" dirty="0" smtClean="0"/>
                        <a:t> flow to beds automated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Monthly measurements on trees completed</a:t>
                      </a:r>
                    </a:p>
                    <a:p>
                      <a:pPr marL="285750" indent="-285750">
                        <a:buFont typeface="Arial" panose="020B0604020202020204" pitchFamily="34" charset="0"/>
                        <a:buChar char="•"/>
                      </a:pPr>
                      <a:r>
                        <a:rPr lang="en-GB" dirty="0" smtClean="0"/>
                        <a:t>Beds weeded</a:t>
                      </a:r>
                    </a:p>
                    <a:p>
                      <a:pPr marL="285750" indent="-285750">
                        <a:buFont typeface="Arial" panose="020B0604020202020204" pitchFamily="34" charset="0"/>
                        <a:buChar char="•"/>
                      </a:pPr>
                      <a:r>
                        <a:rPr lang="en-GB" dirty="0" smtClean="0"/>
                        <a:t>Site strimmed</a:t>
                      </a:r>
                      <a:endParaRPr lang="en-GB" dirty="0"/>
                    </a:p>
                  </a:txBody>
                  <a:tcPr/>
                </a:tc>
              </a:tr>
              <a:tr h="1340900">
                <a:tc>
                  <a:txBody>
                    <a:bodyPr/>
                    <a:lstStyle/>
                    <a:p>
                      <a:r>
                        <a:rPr lang="en-GB" dirty="0" smtClean="0"/>
                        <a:t>Oct-17</a:t>
                      </a:r>
                      <a:endParaRPr lang="en-GB" dirty="0"/>
                    </a:p>
                  </a:txBody>
                  <a:tcPr/>
                </a:tc>
                <a:tc>
                  <a:txBody>
                    <a:bodyPr/>
                    <a:lstStyle/>
                    <a:p>
                      <a:pPr marL="285750" indent="-285750">
                        <a:buFont typeface="Arial" panose="020B0604020202020204" pitchFamily="34" charset="0"/>
                        <a:buChar char="•"/>
                      </a:pPr>
                      <a:r>
                        <a:rPr lang="en-GB" baseline="0" dirty="0" smtClean="0"/>
                        <a:t>Media options literature review underway</a:t>
                      </a:r>
                    </a:p>
                    <a:p>
                      <a:pPr marL="285750" indent="-285750">
                        <a:buFont typeface="Arial" panose="020B0604020202020204" pitchFamily="34" charset="0"/>
                        <a:buChar char="•"/>
                      </a:pPr>
                      <a:r>
                        <a:rPr lang="en-GB" baseline="0" dirty="0" smtClean="0"/>
                        <a:t>Novel media mesocosm experiment design finalised</a:t>
                      </a:r>
                    </a:p>
                    <a:p>
                      <a:pPr marL="285750" indent="-285750">
                        <a:buFont typeface="Arial" panose="020B0604020202020204" pitchFamily="34" charset="0"/>
                        <a:buChar char="•"/>
                      </a:pPr>
                      <a:r>
                        <a:rPr lang="en-GB" baseline="0" dirty="0" smtClean="0"/>
                        <a:t>North bed pump failure and Flout not rising to retain water</a:t>
                      </a:r>
                    </a:p>
                    <a:p>
                      <a:pPr marL="285750" indent="-285750">
                        <a:buFont typeface="Arial" panose="020B0604020202020204" pitchFamily="34" charset="0"/>
                        <a:buChar char="•"/>
                      </a:pPr>
                      <a:endParaRPr lang="en-GB" dirty="0"/>
                    </a:p>
                  </a:txBody>
                  <a:tcPr/>
                </a:tc>
              </a:tr>
            </a:tbl>
          </a:graphicData>
        </a:graphic>
      </p:graphicFrame>
    </p:spTree>
    <p:extLst>
      <p:ext uri="{BB962C8B-B14F-4D97-AF65-F5344CB8AC3E}">
        <p14:creationId xmlns:p14="http://schemas.microsoft.com/office/powerpoint/2010/main" val="4283353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graphicFrame>
        <p:nvGraphicFramePr>
          <p:cNvPr id="4" name="Content Placeholder 4"/>
          <p:cNvGraphicFramePr>
            <a:graphicFrameLocks/>
          </p:cNvGraphicFramePr>
          <p:nvPr>
            <p:extLst>
              <p:ext uri="{D42A27DB-BD31-4B8C-83A1-F6EECF244321}">
                <p14:modId xmlns:p14="http://schemas.microsoft.com/office/powerpoint/2010/main" val="2661281045"/>
              </p:ext>
            </p:extLst>
          </p:nvPr>
        </p:nvGraphicFramePr>
        <p:xfrm>
          <a:off x="35496" y="44624"/>
          <a:ext cx="9108504" cy="6813376"/>
        </p:xfrm>
        <a:graphic>
          <a:graphicData uri="http://schemas.openxmlformats.org/drawingml/2006/table">
            <a:tbl>
              <a:tblPr firstRow="1" bandRow="1">
                <a:tableStyleId>{5C22544A-7EE6-4342-B048-85BDC9FD1C3A}</a:tableStyleId>
              </a:tblPr>
              <a:tblGrid>
                <a:gridCol w="1286622"/>
                <a:gridCol w="7821882"/>
              </a:tblGrid>
              <a:tr h="399820">
                <a:tc>
                  <a:txBody>
                    <a:bodyPr/>
                    <a:lstStyle/>
                    <a:p>
                      <a:r>
                        <a:rPr lang="en-GB" dirty="0" smtClean="0"/>
                        <a:t>Month</a:t>
                      </a:r>
                      <a:endParaRPr lang="en-GB" dirty="0"/>
                    </a:p>
                  </a:txBody>
                  <a:tcPr/>
                </a:tc>
                <a:tc>
                  <a:txBody>
                    <a:bodyPr/>
                    <a:lstStyle/>
                    <a:p>
                      <a:r>
                        <a:rPr lang="en-GB" dirty="0" smtClean="0"/>
                        <a:t>Activity</a:t>
                      </a:r>
                      <a:endParaRPr lang="en-GB" dirty="0"/>
                    </a:p>
                  </a:txBody>
                  <a:tcPr/>
                </a:tc>
              </a:tr>
              <a:tr h="1873131">
                <a:tc>
                  <a:txBody>
                    <a:bodyPr/>
                    <a:lstStyle/>
                    <a:p>
                      <a:r>
                        <a:rPr lang="en-GB" dirty="0" smtClean="0"/>
                        <a:t>Nov-17</a:t>
                      </a:r>
                      <a:endParaRPr lang="en-GB" dirty="0"/>
                    </a:p>
                  </a:txBody>
                  <a:tcPr/>
                </a:tc>
                <a:tc>
                  <a:txBody>
                    <a:bodyPr/>
                    <a:lstStyle/>
                    <a:p>
                      <a:pPr marL="285750" indent="-285750">
                        <a:buFont typeface="Arial" panose="020B0604020202020204" pitchFamily="34" charset="0"/>
                        <a:buChar char="•"/>
                      </a:pPr>
                      <a:r>
                        <a:rPr lang="en-GB" dirty="0" smtClean="0"/>
                        <a:t>Effluent sampling &amp; analysis for water quality parameters</a:t>
                      </a:r>
                      <a:r>
                        <a:rPr lang="en-GB" baseline="0" dirty="0" smtClean="0"/>
                        <a:t> for both beds initiated</a:t>
                      </a:r>
                      <a:endParaRPr lang="en-GB" dirty="0" smtClean="0"/>
                    </a:p>
                    <a:p>
                      <a:pPr marL="285750" indent="-285750">
                        <a:buFont typeface="Arial" panose="020B0604020202020204" pitchFamily="34" charset="0"/>
                        <a:buChar char="•"/>
                      </a:pPr>
                      <a:r>
                        <a:rPr lang="en-GB" dirty="0" smtClean="0"/>
                        <a:t>Media options literature review completed</a:t>
                      </a:r>
                    </a:p>
                    <a:p>
                      <a:pPr marL="285750" indent="-285750">
                        <a:buFont typeface="Arial" panose="020B0604020202020204" pitchFamily="34" charset="0"/>
                        <a:buChar char="•"/>
                      </a:pPr>
                      <a:r>
                        <a:rPr lang="en-GB" dirty="0" smtClean="0"/>
                        <a:t>Novel</a:t>
                      </a:r>
                      <a:r>
                        <a:rPr lang="en-GB" baseline="0" dirty="0" smtClean="0"/>
                        <a:t> media mesocosm experiment underway</a:t>
                      </a:r>
                    </a:p>
                    <a:p>
                      <a:pPr marL="285750" indent="-285750">
                        <a:buFont typeface="Arial" panose="020B0604020202020204" pitchFamily="34" charset="0"/>
                        <a:buChar char="•"/>
                      </a:pPr>
                      <a:r>
                        <a:rPr lang="en-GB" baseline="0" dirty="0" smtClean="0"/>
                        <a:t>Preliminary sample analyses complete for organic pollutants in primary effluent</a:t>
                      </a:r>
                      <a:endParaRPr lang="en-GB" dirty="0"/>
                    </a:p>
                  </a:txBody>
                  <a:tcPr/>
                </a:tc>
              </a:tr>
              <a:tr h="2168888">
                <a:tc>
                  <a:txBody>
                    <a:bodyPr/>
                    <a:lstStyle/>
                    <a:p>
                      <a:r>
                        <a:rPr lang="en-GB" dirty="0" smtClean="0"/>
                        <a:t>Dec-17</a:t>
                      </a:r>
                      <a:endParaRPr lang="en-GB" dirty="0"/>
                    </a:p>
                  </a:txBody>
                  <a:tcPr/>
                </a:tc>
                <a:tc>
                  <a:txBody>
                    <a:bodyPr/>
                    <a:lstStyle/>
                    <a:p>
                      <a:pPr marL="285750" indent="-285750">
                        <a:buFont typeface="Arial" panose="020B0604020202020204" pitchFamily="34" charset="0"/>
                        <a:buChar char="•"/>
                      </a:pPr>
                      <a:r>
                        <a:rPr lang="en-GB" dirty="0" smtClean="0"/>
                        <a:t>Effluent sampling for &amp; analysis for water quality parameters for both beds continued</a:t>
                      </a:r>
                    </a:p>
                    <a:p>
                      <a:pPr marL="285750" indent="-285750">
                        <a:buFont typeface="Arial" panose="020B0604020202020204" pitchFamily="34" charset="0"/>
                        <a:buChar char="•"/>
                      </a:pPr>
                      <a:r>
                        <a:rPr lang="en-GB" dirty="0" smtClean="0"/>
                        <a:t>Novel media mesocosm experiment completed; nutrient</a:t>
                      </a:r>
                      <a:r>
                        <a:rPr lang="en-GB" baseline="0" dirty="0" smtClean="0"/>
                        <a:t> &amp; microbial analyses underway</a:t>
                      </a:r>
                      <a:endParaRPr lang="en-GB" dirty="0" smtClean="0"/>
                    </a:p>
                    <a:p>
                      <a:pPr marL="285750" indent="-285750">
                        <a:buFont typeface="Arial" panose="020B0604020202020204" pitchFamily="34" charset="0"/>
                        <a:buChar char="•"/>
                      </a:pPr>
                      <a:r>
                        <a:rPr lang="en-GB" dirty="0" smtClean="0"/>
                        <a:t>Pipes freezing</a:t>
                      </a:r>
                      <a:r>
                        <a:rPr lang="en-GB" baseline="0" dirty="0" smtClean="0"/>
                        <a:t> at field site – additional insulation added</a:t>
                      </a:r>
                    </a:p>
                    <a:p>
                      <a:pPr marL="285750" indent="-285750">
                        <a:buFont typeface="Arial" panose="020B0604020202020204" pitchFamily="34" charset="0"/>
                        <a:buChar char="•"/>
                      </a:pPr>
                      <a:r>
                        <a:rPr lang="en-GB" baseline="0" dirty="0" smtClean="0"/>
                        <a:t>Biomass samples from 2012-16 operating period submitted for nutrient, metal and TPH analyses</a:t>
                      </a:r>
                    </a:p>
                  </a:txBody>
                  <a:tcPr/>
                </a:tc>
              </a:tr>
              <a:tr h="690101">
                <a:tc>
                  <a:txBody>
                    <a:bodyPr/>
                    <a:lstStyle/>
                    <a:p>
                      <a:r>
                        <a:rPr lang="en-GB" dirty="0" smtClean="0"/>
                        <a:t>Jan-18</a:t>
                      </a:r>
                      <a:endParaRPr lang="en-GB"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Microbial diversity samples from 2012-16 operating period analysed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Novel media mesocosm nutrient and microbial analyses complete</a:t>
                      </a:r>
                      <a:endParaRPr lang="en-GB" dirty="0" smtClean="0"/>
                    </a:p>
                  </a:txBody>
                  <a:tcPr/>
                </a:tc>
              </a:tr>
              <a:tr h="399820">
                <a:tc>
                  <a:txBody>
                    <a:bodyPr/>
                    <a:lstStyle/>
                    <a:p>
                      <a:r>
                        <a:rPr lang="en-GB" dirty="0" smtClean="0"/>
                        <a:t>Feb-18</a:t>
                      </a:r>
                      <a:endParaRPr lang="en-GB" dirty="0"/>
                    </a:p>
                  </a:txBody>
                  <a:tcPr/>
                </a:tc>
                <a:tc>
                  <a:txBody>
                    <a:bodyPr/>
                    <a:lstStyle/>
                    <a:p>
                      <a:pPr marL="285750" indent="-285750">
                        <a:buFont typeface="Arial" panose="020B0604020202020204" pitchFamily="34" charset="0"/>
                        <a:buChar char="•"/>
                      </a:pPr>
                      <a:r>
                        <a:rPr lang="en-GB" sz="1800" kern="1200" dirty="0" smtClean="0">
                          <a:solidFill>
                            <a:schemeClr val="dk1"/>
                          </a:solidFill>
                          <a:effectLst/>
                          <a:latin typeface="+mn-lt"/>
                          <a:ea typeface="+mn-ea"/>
                          <a:cs typeface="+mn-cs"/>
                        </a:rPr>
                        <a:t>Abstract submitted</a:t>
                      </a:r>
                      <a:r>
                        <a:rPr lang="en-GB" sz="1800" kern="1200" baseline="0" dirty="0" smtClean="0">
                          <a:solidFill>
                            <a:schemeClr val="dk1"/>
                          </a:solidFill>
                          <a:effectLst/>
                          <a:latin typeface="+mn-lt"/>
                          <a:ea typeface="+mn-ea"/>
                          <a:cs typeface="+mn-cs"/>
                        </a:rPr>
                        <a:t> to </a:t>
                      </a:r>
                      <a:r>
                        <a:rPr lang="en-GB" sz="1800" kern="1200" dirty="0" smtClean="0">
                          <a:solidFill>
                            <a:schemeClr val="dk1"/>
                          </a:solidFill>
                          <a:effectLst/>
                          <a:latin typeface="+mn-lt"/>
                          <a:ea typeface="+mn-ea"/>
                          <a:cs typeface="+mn-cs"/>
                        </a:rPr>
                        <a:t>IWA specialist group on Constructed Wetlands</a:t>
                      </a:r>
                      <a:endParaRPr lang="en-GB" dirty="0"/>
                    </a:p>
                  </a:txBody>
                  <a:tcPr/>
                </a:tc>
              </a:tr>
              <a:tr h="1281616">
                <a:tc>
                  <a:txBody>
                    <a:bodyPr/>
                    <a:lstStyle/>
                    <a:p>
                      <a:r>
                        <a:rPr lang="en-GB" dirty="0" smtClean="0"/>
                        <a:t>Mar -18</a:t>
                      </a:r>
                      <a:endParaRPr lang="en-GB" dirty="0"/>
                    </a:p>
                  </a:txBody>
                  <a:tcPr/>
                </a:tc>
                <a:tc>
                  <a:txBody>
                    <a:bodyPr/>
                    <a:lstStyle/>
                    <a:p>
                      <a:pPr marL="285750" indent="-285750">
                        <a:buFont typeface="Arial" panose="020B0604020202020204" pitchFamily="34" charset="0"/>
                        <a:buChar char="•"/>
                      </a:pPr>
                      <a:r>
                        <a:rPr lang="en-GB" dirty="0" smtClean="0"/>
                        <a:t>Re-analyses of 2012-16</a:t>
                      </a:r>
                      <a:r>
                        <a:rPr lang="en-GB" baseline="0" dirty="0" smtClean="0"/>
                        <a:t> data to calculate hydraulic loading rates</a:t>
                      </a:r>
                    </a:p>
                    <a:p>
                      <a:pPr marL="285750" indent="-285750">
                        <a:buFont typeface="Arial" panose="020B0604020202020204" pitchFamily="34" charset="0"/>
                        <a:buChar char="•"/>
                      </a:pPr>
                      <a:r>
                        <a:rPr lang="en-GB" baseline="0" dirty="0" smtClean="0"/>
                        <a:t>Completion of  final report for 2012-16 data.</a:t>
                      </a:r>
                    </a:p>
                    <a:p>
                      <a:pPr marL="285750" indent="-285750">
                        <a:buFont typeface="Arial" panose="020B0604020202020204" pitchFamily="34" charset="0"/>
                        <a:buChar char="•"/>
                      </a:pPr>
                      <a:r>
                        <a:rPr lang="en-GB" baseline="0" dirty="0" smtClean="0"/>
                        <a:t>Nutrient content of biomass (2012-16) analyses complete</a:t>
                      </a:r>
                    </a:p>
                    <a:p>
                      <a:pPr marL="285750" indent="-285750">
                        <a:buFont typeface="Arial" panose="020B0604020202020204" pitchFamily="34" charset="0"/>
                        <a:buChar char="•"/>
                      </a:pPr>
                      <a:r>
                        <a:rPr lang="en-GB" baseline="0" dirty="0" smtClean="0"/>
                        <a:t>Novel media mesocosm emerging pollutant analyses complete</a:t>
                      </a:r>
                      <a:endParaRPr lang="en-GB" dirty="0"/>
                    </a:p>
                  </a:txBody>
                  <a:tcPr/>
                </a:tc>
              </a:tr>
            </a:tbl>
          </a:graphicData>
        </a:graphic>
      </p:graphicFrame>
    </p:spTree>
    <p:extLst>
      <p:ext uri="{BB962C8B-B14F-4D97-AF65-F5344CB8AC3E}">
        <p14:creationId xmlns:p14="http://schemas.microsoft.com/office/powerpoint/2010/main" val="2551277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Sampling Portals Installed</a:t>
            </a:r>
            <a:br>
              <a:rPr lang="en-GB" dirty="0" smtClean="0"/>
            </a:br>
            <a:r>
              <a:rPr lang="en-GB" dirty="0" smtClean="0"/>
              <a:t>March 2017</a:t>
            </a:r>
            <a:endParaRPr lang="en-GB" dirty="0"/>
          </a:p>
        </p:txBody>
      </p:sp>
      <p:pic>
        <p:nvPicPr>
          <p:cNvPr id="1026" name="Picture 2" descr="C:\Users\la40019\AppData\Local\Microsoft\Windows\Temporary Internet Files\Content.Outlook\CEXLRG5C\IMG_20170320_134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4992555" cy="3744416"/>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0152" y="1700808"/>
            <a:ext cx="2880320" cy="2308324"/>
          </a:xfrm>
          <a:prstGeom prst="rect">
            <a:avLst/>
          </a:prstGeom>
          <a:noFill/>
        </p:spPr>
        <p:txBody>
          <a:bodyPr wrap="square" rtlCol="0">
            <a:spAutoFit/>
          </a:bodyPr>
          <a:lstStyle/>
          <a:p>
            <a:r>
              <a:rPr lang="en-GB" dirty="0" smtClean="0"/>
              <a:t>These provide sampling access to understand how treatment processes change across the bed providing greater understanding of mechanisms and therefore allowing us to optimise the treatment system</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293096"/>
            <a:ext cx="2596703" cy="2142910"/>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0076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Willow cuttings planted into fresh media</a:t>
            </a:r>
            <a:br>
              <a:rPr lang="en-GB" dirty="0" smtClean="0"/>
            </a:br>
            <a:r>
              <a:rPr lang="en-GB" dirty="0" smtClean="0"/>
              <a:t>April 2017</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656064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Cattle broke into CW area</a:t>
            </a:r>
            <a:br>
              <a:rPr lang="en-GB" dirty="0" smtClean="0"/>
            </a:br>
            <a:r>
              <a:rPr lang="en-GB" dirty="0" smtClean="0"/>
              <a:t>May 2017</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54578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16216" y="2060848"/>
            <a:ext cx="1656184" cy="1754326"/>
          </a:xfrm>
          <a:prstGeom prst="rect">
            <a:avLst/>
          </a:prstGeom>
          <a:noFill/>
        </p:spPr>
        <p:txBody>
          <a:bodyPr wrap="square" rtlCol="0">
            <a:spAutoFit/>
          </a:bodyPr>
          <a:lstStyle/>
          <a:p>
            <a:r>
              <a:rPr lang="en-GB" dirty="0" smtClean="0"/>
              <a:t>This led to some issues with on-going work as bull also present in the herd</a:t>
            </a:r>
            <a:endParaRPr lang="en-GB" dirty="0"/>
          </a:p>
        </p:txBody>
      </p:sp>
    </p:spTree>
    <p:extLst>
      <p:ext uri="{BB962C8B-B14F-4D97-AF65-F5344CB8AC3E}">
        <p14:creationId xmlns:p14="http://schemas.microsoft.com/office/powerpoint/2010/main" val="182439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Flow to beds refined – work completed August 2018</a:t>
            </a:r>
            <a:endParaRPr lang="en-GB" dirty="0"/>
          </a:p>
        </p:txBody>
      </p:sp>
      <p:pic>
        <p:nvPicPr>
          <p:cNvPr id="1026" name="Picture 2" descr="C:\Users\la40019\AppData\Local\Microsoft\Windows\Temporary Internet Files\Content.Outlook\CEXLRG5C\SUNP00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92" y="1224136"/>
            <a:ext cx="3489852" cy="4653136"/>
          </a:xfrm>
          <a:prstGeom prst="rect">
            <a:avLst/>
          </a:prstGeom>
          <a:noFill/>
          <a:ln w="25400">
            <a:solidFill>
              <a:srgbClr val="006386"/>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4008" y="1513815"/>
            <a:ext cx="2664296" cy="3139321"/>
          </a:xfrm>
          <a:prstGeom prst="rect">
            <a:avLst/>
          </a:prstGeom>
          <a:noFill/>
        </p:spPr>
        <p:txBody>
          <a:bodyPr wrap="square" rtlCol="0">
            <a:spAutoFit/>
          </a:bodyPr>
          <a:lstStyle/>
          <a:p>
            <a:r>
              <a:rPr lang="en-GB" dirty="0" smtClean="0"/>
              <a:t>New lines were installed such that each bed has its own line and pump. Flow to the beds is determined by the timing of the pump operations and controlled by the panel opposite. This facilitates much greater control of the individual loadings of each bed.</a:t>
            </a:r>
            <a:endParaRPr lang="en-GB" dirty="0"/>
          </a:p>
        </p:txBody>
      </p:sp>
    </p:spTree>
    <p:extLst>
      <p:ext uri="{BB962C8B-B14F-4D97-AF65-F5344CB8AC3E}">
        <p14:creationId xmlns:p14="http://schemas.microsoft.com/office/powerpoint/2010/main" val="4037437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Pharmaceutical</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4877049" cy="3954135"/>
          </a:xfrm>
          <a:prstGeom prst="rect">
            <a:avLst/>
          </a:prstGeom>
          <a:noFill/>
          <a:ln w="25400">
            <a:solidFill>
              <a:srgbClr val="8A217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36096" y="1628800"/>
            <a:ext cx="2736304" cy="2308324"/>
          </a:xfrm>
          <a:prstGeom prst="rect">
            <a:avLst/>
          </a:prstGeom>
          <a:noFill/>
        </p:spPr>
        <p:txBody>
          <a:bodyPr wrap="square" rtlCol="0">
            <a:spAutoFit/>
          </a:bodyPr>
          <a:lstStyle/>
          <a:p>
            <a:r>
              <a:rPr lang="en-GB" dirty="0" smtClean="0"/>
              <a:t>Peaks are insufficiently discrete indicating that dilution of septic tank effluent and additional clean up are required ahead of analyses for novel media mesocosm experiment</a:t>
            </a:r>
            <a:endParaRPr lang="en-GB" dirty="0"/>
          </a:p>
        </p:txBody>
      </p:sp>
    </p:spTree>
    <p:extLst>
      <p:ext uri="{BB962C8B-B14F-4D97-AF65-F5344CB8AC3E}">
        <p14:creationId xmlns:p14="http://schemas.microsoft.com/office/powerpoint/2010/main" val="292570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Hutton PPT template 2017">
  <a:themeElements>
    <a:clrScheme name="Custom 3">
      <a:dk1>
        <a:srgbClr val="555559"/>
      </a:dk1>
      <a:lt1>
        <a:sysClr val="window" lastClr="FFFFFF"/>
      </a:lt1>
      <a:dk2>
        <a:srgbClr val="555559"/>
      </a:dk2>
      <a:lt2>
        <a:srgbClr val="FFFFFF"/>
      </a:lt2>
      <a:accent1>
        <a:srgbClr val="799900"/>
      </a:accent1>
      <a:accent2>
        <a:srgbClr val="FF9E15"/>
      </a:accent2>
      <a:accent3>
        <a:srgbClr val="00748C"/>
      </a:accent3>
      <a:accent4>
        <a:srgbClr val="CF009E"/>
      </a:accent4>
      <a:accent5>
        <a:srgbClr val="853175"/>
      </a:accent5>
      <a:accent6>
        <a:srgbClr val="6AA2B8"/>
      </a:accent6>
      <a:hlink>
        <a:srgbClr val="FF9E15"/>
      </a:hlink>
      <a:folHlink>
        <a:srgbClr val="6AA2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Hutton 2017</Template>
  <TotalTime>8509</TotalTime>
  <Words>726</Words>
  <Application>Microsoft Office PowerPoint</Application>
  <PresentationFormat>On-screen Show (4:3)</PresentationFormat>
  <Paragraphs>123</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Hutton PPT template 2017</vt:lpstr>
      <vt:lpstr>Willow Constructed Wetland Timeline 2017-18</vt:lpstr>
      <vt:lpstr>PowerPoint Presentation</vt:lpstr>
      <vt:lpstr>PowerPoint Presentation</vt:lpstr>
      <vt:lpstr>PowerPoint Presentation</vt:lpstr>
      <vt:lpstr>Sampling Portals Installed March 2017</vt:lpstr>
      <vt:lpstr>Willow cuttings planted into fresh media April 2017</vt:lpstr>
      <vt:lpstr>Cattle broke into CW area May 2017</vt:lpstr>
      <vt:lpstr>Flow to beds refined – work completed August 2018</vt:lpstr>
      <vt:lpstr>Pharmaceutical</vt:lpstr>
      <vt:lpstr>Pharmaceuticals and Pesticides</vt:lpstr>
      <vt:lpstr>Sampling Campaigns</vt:lpstr>
    </vt:vector>
  </TitlesOfParts>
  <Company>The James Hutton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c:creator>
  <cp:lastModifiedBy>Lisa Avery</cp:lastModifiedBy>
  <cp:revision>370</cp:revision>
  <cp:lastPrinted>2018-02-23T16:10:23Z</cp:lastPrinted>
  <dcterms:created xsi:type="dcterms:W3CDTF">2018-01-17T13:50:01Z</dcterms:created>
  <dcterms:modified xsi:type="dcterms:W3CDTF">2018-05-09T10:00:28Z</dcterms:modified>
</cp:coreProperties>
</file>